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2" r:id="rId5"/>
    <p:sldId id="273" r:id="rId6"/>
    <p:sldId id="274" r:id="rId7"/>
    <p:sldId id="275" r:id="rId8"/>
    <p:sldId id="278" r:id="rId9"/>
    <p:sldId id="276" r:id="rId10"/>
    <p:sldId id="259" r:id="rId11"/>
    <p:sldId id="261" r:id="rId12"/>
    <p:sldId id="266" r:id="rId13"/>
    <p:sldId id="260" r:id="rId14"/>
    <p:sldId id="268" r:id="rId15"/>
    <p:sldId id="263" r:id="rId16"/>
    <p:sldId id="267" r:id="rId17"/>
    <p:sldId id="264" r:id="rId18"/>
    <p:sldId id="265" r:id="rId19"/>
    <p:sldId id="262" r:id="rId20"/>
    <p:sldId id="270" r:id="rId21"/>
    <p:sldId id="269" r:id="rId22"/>
    <p:sldId id="277" r:id="rId23"/>
    <p:sldId id="25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86" autoAdjust="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1650D355-57FA-440D-9EA4-0740A67501C4}" type="datetimeFigureOut">
              <a:rPr lang="ru-RU" smtClean="0"/>
              <a:pPr/>
              <a:t>23.08.2018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3A2D358-A9F9-4222-A57C-929BECF3CC3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650D355-57FA-440D-9EA4-0740A67501C4}" type="datetimeFigureOut">
              <a:rPr lang="ru-RU" smtClean="0"/>
              <a:pPr/>
              <a:t>23.08.2018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A2D358-A9F9-4222-A57C-929BECF3CC3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650D355-57FA-440D-9EA4-0740A67501C4}" type="datetimeFigureOut">
              <a:rPr lang="ru-RU" smtClean="0"/>
              <a:pPr/>
              <a:t>23.08.2018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A2D358-A9F9-4222-A57C-929BECF3CC3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650D355-57FA-440D-9EA4-0740A67501C4}" type="datetimeFigureOut">
              <a:rPr lang="ru-RU" smtClean="0"/>
              <a:pPr/>
              <a:t>23.08.2018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A2D358-A9F9-4222-A57C-929BECF3CC3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1650D355-57FA-440D-9EA4-0740A67501C4}" type="datetimeFigureOut">
              <a:rPr lang="ru-RU" smtClean="0"/>
              <a:pPr/>
              <a:t>23.08.2018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A2D358-A9F9-4222-A57C-929BECF3CC3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650D355-57FA-440D-9EA4-0740A67501C4}" type="datetimeFigureOut">
              <a:rPr lang="ru-RU" smtClean="0"/>
              <a:pPr/>
              <a:t>23.08.2018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A2D358-A9F9-4222-A57C-929BECF3CC3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650D355-57FA-440D-9EA4-0740A67501C4}" type="datetimeFigureOut">
              <a:rPr lang="ru-RU" smtClean="0"/>
              <a:pPr/>
              <a:t>23.08.2018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A2D358-A9F9-4222-A57C-929BECF3CC3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650D355-57FA-440D-9EA4-0740A67501C4}" type="datetimeFigureOut">
              <a:rPr lang="ru-RU" smtClean="0"/>
              <a:pPr/>
              <a:t>23.08.2018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A2D358-A9F9-4222-A57C-929BECF3CC3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50D355-57FA-440D-9EA4-0740A67501C4}" type="datetimeFigureOut">
              <a:rPr lang="ru-RU" smtClean="0"/>
              <a:pPr/>
              <a:t>23.08.2018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A2D358-A9F9-4222-A57C-929BECF3CC3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650D355-57FA-440D-9EA4-0740A67501C4}" type="datetimeFigureOut">
              <a:rPr lang="ru-RU" smtClean="0"/>
              <a:pPr/>
              <a:t>23.08.2018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A2D358-A9F9-4222-A57C-929BECF3CC3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1650D355-57FA-440D-9EA4-0740A67501C4}" type="datetimeFigureOut">
              <a:rPr lang="ru-RU" smtClean="0"/>
              <a:pPr/>
              <a:t>23.08.2018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3A2D358-A9F9-4222-A57C-929BECF3CC3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50D355-57FA-440D-9EA4-0740A67501C4}" type="datetimeFigureOut">
              <a:rPr lang="ru-RU" smtClean="0"/>
              <a:pPr/>
              <a:t>23.08.2018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A2D358-A9F9-4222-A57C-929BECF3CC3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Формирование орфографических навыков</a:t>
            </a: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Autofit/>
          </a:bodyPr>
          <a:lstStyle/>
          <a:p>
            <a:r>
              <a:rPr lang="ru-RU" sz="2800" dirty="0"/>
              <a:t>Подбери к каждому слову родственные</a:t>
            </a:r>
          </a:p>
        </p:txBody>
      </p:sp>
      <p:sp>
        <p:nvSpPr>
          <p:cNvPr id="3" name="Содержимое 2"/>
          <p:cNvSpPr>
            <a:spLocks noGrp="1"/>
          </p:cNvSpPr>
          <p:nvPr>
            <p:ph idx="1"/>
          </p:nvPr>
        </p:nvSpPr>
        <p:spPr>
          <a:xfrm>
            <a:off x="428596" y="1500174"/>
            <a:ext cx="8429684" cy="4929222"/>
          </a:xfrm>
        </p:spPr>
        <p:txBody>
          <a:bodyPr>
            <a:normAutofit/>
          </a:bodyPr>
          <a:lstStyle/>
          <a:p>
            <a:pPr>
              <a:buNone/>
            </a:pPr>
            <a:endParaRPr lang="ru-RU" dirty="0">
              <a:solidFill>
                <a:srgbClr val="7030A0"/>
              </a:solidFill>
            </a:endParaRPr>
          </a:p>
          <a:p>
            <a:r>
              <a:rPr lang="ru-RU" sz="2000" dirty="0">
                <a:solidFill>
                  <a:schemeClr val="accent1">
                    <a:lumMod val="60000"/>
                    <a:lumOff val="40000"/>
                  </a:schemeClr>
                </a:solidFill>
              </a:rPr>
              <a:t>Существительные     Прилагательное     Глагол</a:t>
            </a:r>
          </a:p>
          <a:p>
            <a:pPr>
              <a:buNone/>
            </a:pPr>
            <a:r>
              <a:rPr lang="ru-RU" sz="2000" dirty="0">
                <a:solidFill>
                  <a:schemeClr val="accent1">
                    <a:lumMod val="75000"/>
                  </a:schemeClr>
                </a:solidFill>
              </a:rPr>
              <a:t>________________      ______________       чистить</a:t>
            </a:r>
          </a:p>
          <a:p>
            <a:pPr>
              <a:buNone/>
            </a:pPr>
            <a:r>
              <a:rPr lang="ru-RU" sz="2000" dirty="0">
                <a:solidFill>
                  <a:schemeClr val="accent1">
                    <a:lumMod val="75000"/>
                  </a:schemeClr>
                </a:solidFill>
              </a:rPr>
              <a:t>________________      подарочный           _____________</a:t>
            </a:r>
          </a:p>
          <a:p>
            <a:pPr>
              <a:buNone/>
            </a:pPr>
            <a:r>
              <a:rPr lang="ru-RU" sz="2000" dirty="0">
                <a:solidFill>
                  <a:schemeClr val="accent1">
                    <a:lumMod val="75000"/>
                  </a:schemeClr>
                </a:solidFill>
              </a:rPr>
              <a:t>          боль                    ______________      _____________</a:t>
            </a:r>
          </a:p>
          <a:p>
            <a:pPr>
              <a:buNone/>
            </a:pPr>
            <a:r>
              <a:rPr lang="ru-RU" sz="2000" dirty="0">
                <a:solidFill>
                  <a:schemeClr val="accent1">
                    <a:lumMod val="75000"/>
                  </a:schemeClr>
                </a:solidFill>
              </a:rPr>
              <a:t>           сад                      ______________     _____________</a:t>
            </a:r>
          </a:p>
          <a:p>
            <a:pPr>
              <a:buNone/>
            </a:pPr>
            <a:r>
              <a:rPr lang="ru-RU" sz="2000" dirty="0">
                <a:solidFill>
                  <a:schemeClr val="accent1">
                    <a:lumMod val="75000"/>
                  </a:schemeClr>
                </a:solidFill>
              </a:rPr>
              <a:t> _______________             белый                _____________</a:t>
            </a:r>
          </a:p>
          <a:p>
            <a:pPr>
              <a:buNone/>
            </a:pPr>
            <a:endParaRPr lang="ru-RU" sz="2400" dirty="0">
              <a:solidFill>
                <a:schemeClr val="accent1">
                  <a:lumMod val="75000"/>
                </a:schemeClr>
              </a:solidFill>
            </a:endParaRPr>
          </a:p>
          <a:p>
            <a:pPr>
              <a:buNone/>
            </a:pPr>
            <a:endParaRPr lang="ru-RU" sz="2400" dirty="0">
              <a:solidFill>
                <a:schemeClr val="accent1">
                  <a:lumMod val="75000"/>
                </a:schemeClr>
              </a:solidFill>
            </a:endParaRPr>
          </a:p>
          <a:p>
            <a:pPr>
              <a:buNone/>
            </a:pPr>
            <a:endParaRPr lang="ru-RU" sz="2400" dirty="0">
              <a:solidFill>
                <a:srgbClr val="FFFF00"/>
              </a:solidFill>
            </a:endParaRPr>
          </a:p>
        </p:txBody>
      </p:sp>
      <p:pic>
        <p:nvPicPr>
          <p:cNvPr id="4" name="Рисунок 3" descr="самоделкин.jpg"/>
          <p:cNvPicPr>
            <a:picLocks noChangeAspect="1"/>
          </p:cNvPicPr>
          <p:nvPr/>
        </p:nvPicPr>
        <p:blipFill>
          <a:blip r:embed="rId2" cstate="print"/>
          <a:stretch>
            <a:fillRect/>
          </a:stretch>
        </p:blipFill>
        <p:spPr>
          <a:xfrm>
            <a:off x="6767944" y="2857496"/>
            <a:ext cx="2376056" cy="3643314"/>
          </a:xfrm>
          <a:prstGeom prst="rect">
            <a:avLst/>
          </a:prstGeom>
        </p:spPr>
      </p:pic>
      <p:sp>
        <p:nvSpPr>
          <p:cNvPr id="6" name="TextBox 5"/>
          <p:cNvSpPr txBox="1"/>
          <p:nvPr/>
        </p:nvSpPr>
        <p:spPr>
          <a:xfrm>
            <a:off x="571473" y="5357826"/>
            <a:ext cx="1000132" cy="369332"/>
          </a:xfrm>
          <a:prstGeom prst="rect">
            <a:avLst/>
          </a:prstGeom>
          <a:noFill/>
        </p:spPr>
        <p:txBody>
          <a:bodyPr wrap="square" rtlCol="0">
            <a:spAutoFit/>
          </a:bodyPr>
          <a:lstStyle/>
          <a:p>
            <a:r>
              <a:rPr lang="ru-RU" dirty="0"/>
              <a:t>чистка</a:t>
            </a:r>
          </a:p>
        </p:txBody>
      </p:sp>
      <p:sp>
        <p:nvSpPr>
          <p:cNvPr id="7" name="TextBox 6"/>
          <p:cNvSpPr txBox="1"/>
          <p:nvPr/>
        </p:nvSpPr>
        <p:spPr>
          <a:xfrm>
            <a:off x="3714744" y="5072074"/>
            <a:ext cx="1000132" cy="369332"/>
          </a:xfrm>
          <a:prstGeom prst="rect">
            <a:avLst/>
          </a:prstGeom>
          <a:noFill/>
        </p:spPr>
        <p:txBody>
          <a:bodyPr wrap="square" rtlCol="0">
            <a:spAutoFit/>
          </a:bodyPr>
          <a:lstStyle/>
          <a:p>
            <a:r>
              <a:rPr lang="ru-RU" dirty="0"/>
              <a:t>чистый</a:t>
            </a:r>
          </a:p>
        </p:txBody>
      </p:sp>
      <p:sp>
        <p:nvSpPr>
          <p:cNvPr id="8" name="TextBox 7"/>
          <p:cNvSpPr txBox="1"/>
          <p:nvPr/>
        </p:nvSpPr>
        <p:spPr>
          <a:xfrm>
            <a:off x="500034" y="4714884"/>
            <a:ext cx="1049967" cy="369332"/>
          </a:xfrm>
          <a:prstGeom prst="rect">
            <a:avLst/>
          </a:prstGeom>
          <a:noFill/>
        </p:spPr>
        <p:txBody>
          <a:bodyPr wrap="none" rtlCol="0">
            <a:spAutoFit/>
          </a:bodyPr>
          <a:lstStyle/>
          <a:p>
            <a:r>
              <a:rPr lang="ru-RU" dirty="0"/>
              <a:t>подарок</a:t>
            </a:r>
          </a:p>
        </p:txBody>
      </p:sp>
      <p:sp>
        <p:nvSpPr>
          <p:cNvPr id="9" name="TextBox 8"/>
          <p:cNvSpPr txBox="1"/>
          <p:nvPr/>
        </p:nvSpPr>
        <p:spPr>
          <a:xfrm>
            <a:off x="3143240" y="5786454"/>
            <a:ext cx="914033" cy="369332"/>
          </a:xfrm>
          <a:prstGeom prst="rect">
            <a:avLst/>
          </a:prstGeom>
          <a:noFill/>
        </p:spPr>
        <p:txBody>
          <a:bodyPr wrap="none" rtlCol="0">
            <a:spAutoFit/>
          </a:bodyPr>
          <a:lstStyle/>
          <a:p>
            <a:r>
              <a:rPr lang="ru-RU" dirty="0"/>
              <a:t>дарить</a:t>
            </a:r>
          </a:p>
        </p:txBody>
      </p:sp>
      <p:sp>
        <p:nvSpPr>
          <p:cNvPr id="10" name="TextBox 9"/>
          <p:cNvSpPr txBox="1"/>
          <p:nvPr/>
        </p:nvSpPr>
        <p:spPr>
          <a:xfrm>
            <a:off x="5357818" y="5286388"/>
            <a:ext cx="1069011" cy="369332"/>
          </a:xfrm>
          <a:prstGeom prst="rect">
            <a:avLst/>
          </a:prstGeom>
          <a:noFill/>
        </p:spPr>
        <p:txBody>
          <a:bodyPr wrap="none" rtlCol="0">
            <a:spAutoFit/>
          </a:bodyPr>
          <a:lstStyle/>
          <a:p>
            <a:r>
              <a:rPr lang="ru-RU" dirty="0"/>
              <a:t>больной</a:t>
            </a:r>
          </a:p>
        </p:txBody>
      </p:sp>
      <p:sp>
        <p:nvSpPr>
          <p:cNvPr id="11" name="TextBox 10"/>
          <p:cNvSpPr txBox="1"/>
          <p:nvPr/>
        </p:nvSpPr>
        <p:spPr>
          <a:xfrm>
            <a:off x="2143108" y="4572008"/>
            <a:ext cx="889474" cy="369332"/>
          </a:xfrm>
          <a:prstGeom prst="rect">
            <a:avLst/>
          </a:prstGeom>
          <a:noFill/>
        </p:spPr>
        <p:txBody>
          <a:bodyPr wrap="none" rtlCol="0">
            <a:spAutoFit/>
          </a:bodyPr>
          <a:lstStyle/>
          <a:p>
            <a:r>
              <a:rPr lang="ru-RU" dirty="0"/>
              <a:t>болеть</a:t>
            </a:r>
          </a:p>
        </p:txBody>
      </p:sp>
      <p:sp>
        <p:nvSpPr>
          <p:cNvPr id="12" name="TextBox 11"/>
          <p:cNvSpPr txBox="1"/>
          <p:nvPr/>
        </p:nvSpPr>
        <p:spPr>
          <a:xfrm>
            <a:off x="5286380" y="6000768"/>
            <a:ext cx="1070486" cy="369332"/>
          </a:xfrm>
          <a:prstGeom prst="rect">
            <a:avLst/>
          </a:prstGeom>
          <a:noFill/>
        </p:spPr>
        <p:txBody>
          <a:bodyPr wrap="none" rtlCol="0">
            <a:spAutoFit/>
          </a:bodyPr>
          <a:lstStyle/>
          <a:p>
            <a:r>
              <a:rPr lang="ru-RU" dirty="0"/>
              <a:t>садовый</a:t>
            </a:r>
          </a:p>
        </p:txBody>
      </p:sp>
      <p:sp>
        <p:nvSpPr>
          <p:cNvPr id="13" name="TextBox 12"/>
          <p:cNvSpPr txBox="1"/>
          <p:nvPr/>
        </p:nvSpPr>
        <p:spPr>
          <a:xfrm>
            <a:off x="1214414" y="6000768"/>
            <a:ext cx="1148071" cy="369332"/>
          </a:xfrm>
          <a:prstGeom prst="rect">
            <a:avLst/>
          </a:prstGeom>
          <a:noFill/>
        </p:spPr>
        <p:txBody>
          <a:bodyPr wrap="none" rtlCol="0">
            <a:spAutoFit/>
          </a:bodyPr>
          <a:lstStyle/>
          <a:p>
            <a:r>
              <a:rPr lang="ru-RU" dirty="0"/>
              <a:t>посадить</a:t>
            </a:r>
          </a:p>
        </p:txBody>
      </p:sp>
      <p:sp>
        <p:nvSpPr>
          <p:cNvPr id="14" name="TextBox 13"/>
          <p:cNvSpPr txBox="1"/>
          <p:nvPr/>
        </p:nvSpPr>
        <p:spPr>
          <a:xfrm>
            <a:off x="4786314" y="4643446"/>
            <a:ext cx="1038874" cy="369332"/>
          </a:xfrm>
          <a:prstGeom prst="rect">
            <a:avLst/>
          </a:prstGeom>
          <a:noFill/>
        </p:spPr>
        <p:txBody>
          <a:bodyPr wrap="none" rtlCol="0">
            <a:spAutoFit/>
          </a:bodyPr>
          <a:lstStyle/>
          <a:p>
            <a:r>
              <a:rPr lang="ru-RU" dirty="0"/>
              <a:t>побелка</a:t>
            </a:r>
          </a:p>
        </p:txBody>
      </p:sp>
      <p:sp>
        <p:nvSpPr>
          <p:cNvPr id="15" name="TextBox 14"/>
          <p:cNvSpPr txBox="1"/>
          <p:nvPr/>
        </p:nvSpPr>
        <p:spPr>
          <a:xfrm>
            <a:off x="2285984" y="5143512"/>
            <a:ext cx="910634" cy="369332"/>
          </a:xfrm>
          <a:prstGeom prst="rect">
            <a:avLst/>
          </a:prstGeom>
          <a:noFill/>
        </p:spPr>
        <p:txBody>
          <a:bodyPr wrap="none" rtlCol="0">
            <a:spAutoFit/>
          </a:bodyPr>
          <a:lstStyle/>
          <a:p>
            <a:r>
              <a:rPr lang="ru-RU" dirty="0"/>
              <a:t>белить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p:stCondLst>
                              <p:cond delay="2500"/>
                            </p:stCondLst>
                            <p:childTnLst>
                              <p:par>
                                <p:cTn id="13" presetID="47"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4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47"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47"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6500"/>
                            </p:stCondLst>
                            <p:childTnLst>
                              <p:par>
                                <p:cTn id="37" presetID="47"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7500"/>
                            </p:stCondLst>
                            <p:childTnLst>
                              <p:par>
                                <p:cTn id="43" presetID="47"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5"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
                                        </p:tgtEl>
                                      </p:cBhvr>
                                    </p:animEffect>
                                  </p:childTnLst>
                                </p:cTn>
                              </p:par>
                            </p:childTnLst>
                          </p:cTn>
                        </p:par>
                        <p:par>
                          <p:cTn id="59" fill="hold">
                            <p:stCondLst>
                              <p:cond delay="9500"/>
                            </p:stCondLst>
                            <p:childTnLst>
                              <p:par>
                                <p:cTn id="60" presetID="25"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5" dur="1000" fill="hold"/>
                                        <p:tgtEl>
                                          <p:spTgt spid="11"/>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1"/>
                                        </p:tgtEl>
                                      </p:cBhvr>
                                    </p:animEffect>
                                  </p:childTnLst>
                                </p:cTn>
                              </p:par>
                            </p:childTnLst>
                          </p:cTn>
                        </p:par>
                        <p:par>
                          <p:cTn id="70" fill="hold">
                            <p:stCondLst>
                              <p:cond delay="10500"/>
                            </p:stCondLst>
                            <p:childTnLst>
                              <p:par>
                                <p:cTn id="71" presetID="25"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6" dur="1000" fill="hold"/>
                                        <p:tgtEl>
                                          <p:spTgt spid="14"/>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4"/>
                                        </p:tgtEl>
                                      </p:cBhvr>
                                    </p:animEffect>
                                  </p:childTnLst>
                                </p:cTn>
                              </p:par>
                            </p:childTnLst>
                          </p:cTn>
                        </p:par>
                        <p:par>
                          <p:cTn id="81" fill="hold">
                            <p:stCondLst>
                              <p:cond delay="11500"/>
                            </p:stCondLst>
                            <p:childTnLst>
                              <p:par>
                                <p:cTn id="82" presetID="25" presetClass="entr" presetSubtype="0"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p:cTn id="8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87" dur="1000" fill="hold"/>
                                        <p:tgtEl>
                                          <p:spTgt spid="6"/>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6"/>
                                        </p:tgtEl>
                                      </p:cBhvr>
                                    </p:animEffect>
                                  </p:childTnLst>
                                </p:cTn>
                              </p:par>
                            </p:childTnLst>
                          </p:cTn>
                        </p:par>
                        <p:par>
                          <p:cTn id="92" fill="hold">
                            <p:stCondLst>
                              <p:cond delay="12500"/>
                            </p:stCondLst>
                            <p:childTnLst>
                              <p:par>
                                <p:cTn id="93" presetID="25"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98" dur="1000" fill="hold"/>
                                        <p:tgtEl>
                                          <p:spTgt spid="15"/>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5"/>
                                        </p:tgtEl>
                                      </p:cBhvr>
                                    </p:animEffect>
                                  </p:childTnLst>
                                </p:cTn>
                              </p:par>
                            </p:childTnLst>
                          </p:cTn>
                        </p:par>
                        <p:par>
                          <p:cTn id="103" fill="hold">
                            <p:stCondLst>
                              <p:cond delay="13500"/>
                            </p:stCondLst>
                            <p:childTnLst>
                              <p:par>
                                <p:cTn id="104" presetID="25" presetClass="entr" presetSubtype="0" fill="hold" grpId="0" nodeType="afterEffect">
                                  <p:stCondLst>
                                    <p:cond delay="0"/>
                                  </p:stCondLst>
                                  <p:childTnLst>
                                    <p:set>
                                      <p:cBhvr>
                                        <p:cTn id="105" dur="1" fill="hold">
                                          <p:stCondLst>
                                            <p:cond delay="0"/>
                                          </p:stCondLst>
                                        </p:cTn>
                                        <p:tgtEl>
                                          <p:spTgt spid="7"/>
                                        </p:tgtEl>
                                        <p:attrNameLst>
                                          <p:attrName>style.visibility</p:attrName>
                                        </p:attrNameLst>
                                      </p:cBhvr>
                                      <p:to>
                                        <p:strVal val="visible"/>
                                      </p:to>
                                    </p:set>
                                    <p:anim calcmode="lin" valueType="num">
                                      <p:cBhvr>
                                        <p:cTn id="10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9" dur="1000" fill="hold"/>
                                        <p:tgtEl>
                                          <p:spTgt spid="7"/>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7"/>
                                        </p:tgtEl>
                                      </p:cBhvr>
                                    </p:animEffect>
                                  </p:childTnLst>
                                </p:cTn>
                              </p:par>
                            </p:childTnLst>
                          </p:cTn>
                        </p:par>
                        <p:par>
                          <p:cTn id="114" fill="hold">
                            <p:stCondLst>
                              <p:cond delay="14500"/>
                            </p:stCondLst>
                            <p:childTnLst>
                              <p:par>
                                <p:cTn id="115" presetID="25" presetClass="entr" presetSubtype="0" fill="hold" grpId="0" nodeType="afterEffect">
                                  <p:stCondLst>
                                    <p:cond delay="0"/>
                                  </p:stCondLst>
                                  <p:childTnLst>
                                    <p:set>
                                      <p:cBhvr>
                                        <p:cTn id="116" dur="1" fill="hold">
                                          <p:stCondLst>
                                            <p:cond delay="0"/>
                                          </p:stCondLst>
                                        </p:cTn>
                                        <p:tgtEl>
                                          <p:spTgt spid="10"/>
                                        </p:tgtEl>
                                        <p:attrNameLst>
                                          <p:attrName>style.visibility</p:attrName>
                                        </p:attrNameLst>
                                      </p:cBhvr>
                                      <p:to>
                                        <p:strVal val="visible"/>
                                      </p:to>
                                    </p:set>
                                    <p:anim calcmode="lin" valueType="num">
                                      <p:cBhvr>
                                        <p:cTn id="1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20" dur="1000" fill="hold"/>
                                        <p:tgtEl>
                                          <p:spTgt spid="10"/>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0"/>
                                        </p:tgtEl>
                                      </p:cBhvr>
                                    </p:animEffect>
                                  </p:childTnLst>
                                </p:cTn>
                              </p:par>
                            </p:childTnLst>
                          </p:cTn>
                        </p:par>
                        <p:par>
                          <p:cTn id="125" fill="hold">
                            <p:stCondLst>
                              <p:cond delay="15500"/>
                            </p:stCondLst>
                            <p:childTnLst>
                              <p:par>
                                <p:cTn id="126" presetID="25" presetClass="entr" presetSubtype="0" fill="hold" grpId="0" nodeType="afterEffect">
                                  <p:stCondLst>
                                    <p:cond delay="0"/>
                                  </p:stCondLst>
                                  <p:childTnLst>
                                    <p:set>
                                      <p:cBhvr>
                                        <p:cTn id="127" dur="1" fill="hold">
                                          <p:stCondLst>
                                            <p:cond delay="0"/>
                                          </p:stCondLst>
                                        </p:cTn>
                                        <p:tgtEl>
                                          <p:spTgt spid="13"/>
                                        </p:tgtEl>
                                        <p:attrNameLst>
                                          <p:attrName>style.visibility</p:attrName>
                                        </p:attrNameLst>
                                      </p:cBhvr>
                                      <p:to>
                                        <p:strVal val="visible"/>
                                      </p:to>
                                    </p:set>
                                    <p:anim calcmode="lin" valueType="num">
                                      <p:cBhvr>
                                        <p:cTn id="12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31" dur="1000" fill="hold"/>
                                        <p:tgtEl>
                                          <p:spTgt spid="13"/>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13"/>
                                        </p:tgtEl>
                                      </p:cBhvr>
                                    </p:animEffect>
                                  </p:childTnLst>
                                </p:cTn>
                              </p:par>
                            </p:childTnLst>
                          </p:cTn>
                        </p:par>
                        <p:par>
                          <p:cTn id="136" fill="hold">
                            <p:stCondLst>
                              <p:cond delay="16500"/>
                            </p:stCondLst>
                            <p:childTnLst>
                              <p:par>
                                <p:cTn id="137" presetID="25" presetClass="entr" presetSubtype="0" fill="hold" grpId="0" nodeType="after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p:cTn id="13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42" dur="1000" fill="hold"/>
                                        <p:tgtEl>
                                          <p:spTgt spid="9"/>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9"/>
                                        </p:tgtEl>
                                      </p:cBhvr>
                                    </p:animEffect>
                                  </p:childTnLst>
                                </p:cTn>
                              </p:par>
                            </p:childTnLst>
                          </p:cTn>
                        </p:par>
                        <p:par>
                          <p:cTn id="147" fill="hold">
                            <p:stCondLst>
                              <p:cond delay="17500"/>
                            </p:stCondLst>
                            <p:childTnLst>
                              <p:par>
                                <p:cTn id="148" presetID="25" presetClass="entr" presetSubtype="0" fill="hold" grpId="0" nodeType="afterEffect">
                                  <p:stCondLst>
                                    <p:cond delay="0"/>
                                  </p:stCondLst>
                                  <p:childTnLst>
                                    <p:set>
                                      <p:cBhvr>
                                        <p:cTn id="149" dur="1" fill="hold">
                                          <p:stCondLst>
                                            <p:cond delay="0"/>
                                          </p:stCondLst>
                                        </p:cTn>
                                        <p:tgtEl>
                                          <p:spTgt spid="12"/>
                                        </p:tgtEl>
                                        <p:attrNameLst>
                                          <p:attrName>style.visibility</p:attrName>
                                        </p:attrNameLst>
                                      </p:cBhvr>
                                      <p:to>
                                        <p:strVal val="visible"/>
                                      </p:to>
                                    </p:set>
                                    <p:anim calcmode="lin" valueType="num">
                                      <p:cBhvr>
                                        <p:cTn id="15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53" dur="1000" fill="hold"/>
                                        <p:tgtEl>
                                          <p:spTgt spid="12"/>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12"/>
                                        </p:tgtEl>
                                      </p:cBhvr>
                                    </p:animEffect>
                                  </p:childTnLst>
                                </p:cTn>
                              </p:par>
                            </p:childTnLst>
                          </p:cTn>
                        </p:par>
                      </p:childTnLst>
                    </p:cTn>
                  </p:par>
                  <p:par>
                    <p:cTn id="158" fill="hold">
                      <p:stCondLst>
                        <p:cond delay="indefinite"/>
                      </p:stCondLst>
                      <p:childTnLst>
                        <p:par>
                          <p:cTn id="159" fill="hold">
                            <p:stCondLst>
                              <p:cond delay="0"/>
                            </p:stCondLst>
                            <p:childTnLst>
                              <p:par>
                                <p:cTn id="160" presetID="0" presetClass="path" presetSubtype="0" accel="50000" decel="50000" fill="hold" grpId="1" nodeType="clickEffect">
                                  <p:stCondLst>
                                    <p:cond delay="0"/>
                                  </p:stCondLst>
                                  <p:childTnLst>
                                    <p:animMotion origin="layout" path="M 0 0 L 0.0158 -0.29378 " pathEditMode="relative" ptsTypes="AA">
                                      <p:cBhvr>
                                        <p:cTn id="161" dur="2000" fill="hold"/>
                                        <p:tgtEl>
                                          <p:spTgt spid="8"/>
                                        </p:tgtEl>
                                        <p:attrNameLst>
                                          <p:attrName>ppt_x</p:attrName>
                                          <p:attrName>ppt_y</p:attrName>
                                        </p:attrNameLst>
                                      </p:cBhvr>
                                    </p:animMotion>
                                  </p:childTnLst>
                                </p:cTn>
                              </p:par>
                            </p:childTnLst>
                          </p:cTn>
                        </p:par>
                        <p:par>
                          <p:cTn id="162" fill="hold">
                            <p:stCondLst>
                              <p:cond delay="2000"/>
                            </p:stCondLst>
                            <p:childTnLst>
                              <p:par>
                                <p:cTn id="163" presetID="0" presetClass="path" presetSubtype="0" accel="50000" decel="50000" fill="hold" grpId="1" nodeType="afterEffect">
                                  <p:stCondLst>
                                    <p:cond delay="0"/>
                                  </p:stCondLst>
                                  <p:childTnLst>
                                    <p:animMotion origin="layout" path="M 0 0 L 0.33854 -0.22022 " pathEditMode="relative" ptsTypes="AA">
                                      <p:cBhvr>
                                        <p:cTn id="164" dur="2000" fill="hold"/>
                                        <p:tgtEl>
                                          <p:spTgt spid="11"/>
                                        </p:tgtEl>
                                        <p:attrNameLst>
                                          <p:attrName>ppt_x</p:attrName>
                                          <p:attrName>ppt_y</p:attrName>
                                        </p:attrNameLst>
                                      </p:cBhvr>
                                    </p:animMotion>
                                  </p:childTnLst>
                                </p:cTn>
                              </p:par>
                            </p:childTnLst>
                          </p:cTn>
                        </p:par>
                        <p:par>
                          <p:cTn id="165" fill="hold">
                            <p:stCondLst>
                              <p:cond delay="4000"/>
                            </p:stCondLst>
                            <p:childTnLst>
                              <p:par>
                                <p:cTn id="166" presetID="0" presetClass="path" presetSubtype="0" accel="50000" decel="50000" fill="hold" grpId="1" nodeType="afterEffect">
                                  <p:stCondLst>
                                    <p:cond delay="0"/>
                                  </p:stCondLst>
                                  <p:childTnLst>
                                    <p:animMotion origin="layout" path="M 0 0 L -0.42517 -0.12584 " pathEditMode="relative" ptsTypes="AA">
                                      <p:cBhvr>
                                        <p:cTn id="167" dur="2000" fill="hold"/>
                                        <p:tgtEl>
                                          <p:spTgt spid="14"/>
                                        </p:tgtEl>
                                        <p:attrNameLst>
                                          <p:attrName>ppt_x</p:attrName>
                                          <p:attrName>ppt_y</p:attrName>
                                        </p:attrNameLst>
                                      </p:cBhvr>
                                    </p:animMotion>
                                  </p:childTnLst>
                                </p:cTn>
                              </p:par>
                            </p:childTnLst>
                          </p:cTn>
                        </p:par>
                        <p:par>
                          <p:cTn id="168" fill="hold">
                            <p:stCondLst>
                              <p:cond delay="6000"/>
                            </p:stCondLst>
                            <p:childTnLst>
                              <p:par>
                                <p:cTn id="169" presetID="0" presetClass="path" presetSubtype="0" accel="50000" decel="50000" fill="hold" grpId="1" nodeType="afterEffect">
                                  <p:stCondLst>
                                    <p:cond delay="0"/>
                                  </p:stCondLst>
                                  <p:childTnLst>
                                    <p:animMotion origin="layout" path="M 0 0 L 0.0474 -0.45131 " pathEditMode="relative" ptsTypes="AA">
                                      <p:cBhvr>
                                        <p:cTn id="170" dur="2000" fill="hold"/>
                                        <p:tgtEl>
                                          <p:spTgt spid="6"/>
                                        </p:tgtEl>
                                        <p:attrNameLst>
                                          <p:attrName>ppt_x</p:attrName>
                                          <p:attrName>ppt_y</p:attrName>
                                        </p:attrNameLst>
                                      </p:cBhvr>
                                    </p:animMotion>
                                  </p:childTnLst>
                                </p:cTn>
                              </p:par>
                            </p:childTnLst>
                          </p:cTn>
                        </p:par>
                        <p:par>
                          <p:cTn id="171" fill="hold">
                            <p:stCondLst>
                              <p:cond delay="8000"/>
                            </p:stCondLst>
                            <p:childTnLst>
                              <p:par>
                                <p:cTn id="172" presetID="0" presetClass="path" presetSubtype="0" accel="50000" decel="50000" fill="hold" grpId="1" nodeType="afterEffect">
                                  <p:stCondLst>
                                    <p:cond delay="0"/>
                                  </p:stCondLst>
                                  <p:childTnLst>
                                    <p:animMotion origin="layout" path="M 0 0 L 0.32291 -0.1994 " pathEditMode="relative" ptsTypes="AA">
                                      <p:cBhvr>
                                        <p:cTn id="173" dur="2000" fill="hold"/>
                                        <p:tgtEl>
                                          <p:spTgt spid="15"/>
                                        </p:tgtEl>
                                        <p:attrNameLst>
                                          <p:attrName>ppt_x</p:attrName>
                                          <p:attrName>ppt_y</p:attrName>
                                        </p:attrNameLst>
                                      </p:cBhvr>
                                    </p:animMotion>
                                  </p:childTnLst>
                                </p:cTn>
                              </p:par>
                            </p:childTnLst>
                          </p:cTn>
                        </p:par>
                        <p:par>
                          <p:cTn id="174" fill="hold">
                            <p:stCondLst>
                              <p:cond delay="10000"/>
                            </p:stCondLst>
                            <p:childTnLst>
                              <p:par>
                                <p:cTn id="175" presetID="0" presetClass="path" presetSubtype="0" accel="50000" decel="50000" fill="hold" grpId="1" nodeType="afterEffect">
                                  <p:stCondLst>
                                    <p:cond delay="0"/>
                                  </p:stCondLst>
                                  <p:childTnLst>
                                    <p:animMotion origin="layout" path="M 0 0 L -0.03941 -0.3988 " pathEditMode="relative" ptsTypes="AA">
                                      <p:cBhvr>
                                        <p:cTn id="176" dur="2000" fill="hold"/>
                                        <p:tgtEl>
                                          <p:spTgt spid="7"/>
                                        </p:tgtEl>
                                        <p:attrNameLst>
                                          <p:attrName>ppt_x</p:attrName>
                                          <p:attrName>ppt_y</p:attrName>
                                        </p:attrNameLst>
                                      </p:cBhvr>
                                    </p:animMotion>
                                  </p:childTnLst>
                                </p:cTn>
                              </p:par>
                            </p:childTnLst>
                          </p:cTn>
                        </p:par>
                        <p:par>
                          <p:cTn id="177" fill="hold">
                            <p:stCondLst>
                              <p:cond delay="12000"/>
                            </p:stCondLst>
                            <p:childTnLst>
                              <p:par>
                                <p:cTn id="178" presetID="0" presetClass="path" presetSubtype="0" accel="50000" decel="50000" fill="hold" grpId="1" nodeType="afterEffect">
                                  <p:stCondLst>
                                    <p:cond delay="0"/>
                                  </p:stCondLst>
                                  <p:childTnLst>
                                    <p:animMotion origin="layout" path="M 0 0 L -0.2283 -0.33565 " pathEditMode="relative" ptsTypes="AA">
                                      <p:cBhvr>
                                        <p:cTn id="179" dur="2000" fill="hold"/>
                                        <p:tgtEl>
                                          <p:spTgt spid="10"/>
                                        </p:tgtEl>
                                        <p:attrNameLst>
                                          <p:attrName>ppt_x</p:attrName>
                                          <p:attrName>ppt_y</p:attrName>
                                        </p:attrNameLst>
                                      </p:cBhvr>
                                    </p:animMotion>
                                  </p:childTnLst>
                                </p:cTn>
                              </p:par>
                            </p:childTnLst>
                          </p:cTn>
                        </p:par>
                        <p:par>
                          <p:cTn id="180" fill="hold">
                            <p:stCondLst>
                              <p:cond delay="14000"/>
                            </p:stCondLst>
                            <p:childTnLst>
                              <p:par>
                                <p:cTn id="181" presetID="0" presetClass="path" presetSubtype="0" accel="50000" decel="50000" fill="hold" grpId="1" nodeType="afterEffect">
                                  <p:stCondLst>
                                    <p:cond delay="0"/>
                                  </p:stCondLst>
                                  <p:childTnLst>
                                    <p:animMotion origin="layout" path="M 0 0 L 0.42517 -0.37775 " pathEditMode="relative" ptsTypes="AA">
                                      <p:cBhvr>
                                        <p:cTn id="182" dur="2000" fill="hold"/>
                                        <p:tgtEl>
                                          <p:spTgt spid="13"/>
                                        </p:tgtEl>
                                        <p:attrNameLst>
                                          <p:attrName>ppt_x</p:attrName>
                                          <p:attrName>ppt_y</p:attrName>
                                        </p:attrNameLst>
                                      </p:cBhvr>
                                    </p:animMotion>
                                  </p:childTnLst>
                                </p:cTn>
                              </p:par>
                            </p:childTnLst>
                          </p:cTn>
                        </p:par>
                        <p:par>
                          <p:cTn id="183" fill="hold">
                            <p:stCondLst>
                              <p:cond delay="16000"/>
                            </p:stCondLst>
                            <p:childTnLst>
                              <p:par>
                                <p:cTn id="184" presetID="0" presetClass="path" presetSubtype="0" accel="50000" decel="50000" fill="hold" grpId="1" nodeType="afterEffect">
                                  <p:stCondLst>
                                    <p:cond delay="0"/>
                                  </p:stCondLst>
                                  <p:childTnLst>
                                    <p:animMotion origin="layout" path="M 0 0 L 0.2441 -0.45131 " pathEditMode="relative" ptsTypes="AA">
                                      <p:cBhvr>
                                        <p:cTn id="185" dur="2000" fill="hold"/>
                                        <p:tgtEl>
                                          <p:spTgt spid="9"/>
                                        </p:tgtEl>
                                        <p:attrNameLst>
                                          <p:attrName>ppt_x</p:attrName>
                                          <p:attrName>ppt_y</p:attrName>
                                        </p:attrNameLst>
                                      </p:cBhvr>
                                    </p:animMotion>
                                  </p:childTnLst>
                                </p:cTn>
                              </p:par>
                            </p:childTnLst>
                          </p:cTn>
                        </p:par>
                        <p:par>
                          <p:cTn id="186" fill="hold">
                            <p:stCondLst>
                              <p:cond delay="18000"/>
                            </p:stCondLst>
                            <p:childTnLst>
                              <p:par>
                                <p:cTn id="187" presetID="0" presetClass="path" presetSubtype="0" accel="50000" decel="50000" fill="hold" grpId="1" nodeType="afterEffect">
                                  <p:stCondLst>
                                    <p:cond delay="0"/>
                                  </p:stCondLst>
                                  <p:childTnLst>
                                    <p:animMotion origin="layout" path="M 0 0 L -0.22048 -0.37775 " pathEditMode="relative" ptsTypes="AA">
                                      <p:cBhvr>
                                        <p:cTn id="188"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a:bodyPr>
          <a:lstStyle/>
          <a:p>
            <a:r>
              <a:rPr lang="ru-RU" sz="2800" dirty="0"/>
              <a:t>Помоги </a:t>
            </a:r>
            <a:r>
              <a:rPr lang="ru-RU" sz="2800" dirty="0" err="1"/>
              <a:t>Чиполлино</a:t>
            </a:r>
            <a:r>
              <a:rPr lang="ru-RU" sz="2800" dirty="0"/>
              <a:t> собрать урожай</a:t>
            </a:r>
          </a:p>
        </p:txBody>
      </p:sp>
      <p:sp>
        <p:nvSpPr>
          <p:cNvPr id="5" name="Содержимое 4"/>
          <p:cNvSpPr>
            <a:spLocks noGrp="1"/>
          </p:cNvSpPr>
          <p:nvPr>
            <p:ph idx="1"/>
          </p:nvPr>
        </p:nvSpPr>
        <p:spPr>
          <a:xfrm>
            <a:off x="457200" y="1571612"/>
            <a:ext cx="8229600" cy="4752988"/>
          </a:xfrm>
        </p:spPr>
        <p:txBody>
          <a:bodyPr/>
          <a:lstStyle/>
          <a:p>
            <a:endParaRPr lang="ru-RU" sz="1800" dirty="0"/>
          </a:p>
          <a:p>
            <a:endParaRPr lang="ru-RU" dirty="0"/>
          </a:p>
          <a:p>
            <a:endParaRPr lang="ru-RU" dirty="0"/>
          </a:p>
        </p:txBody>
      </p:sp>
      <p:pic>
        <p:nvPicPr>
          <p:cNvPr id="4" name="Рисунок 3" descr="Чиполлино.jpg"/>
          <p:cNvPicPr>
            <a:picLocks noChangeAspect="1"/>
          </p:cNvPicPr>
          <p:nvPr/>
        </p:nvPicPr>
        <p:blipFill>
          <a:blip r:embed="rId2" cstate="print"/>
          <a:stretch>
            <a:fillRect/>
          </a:stretch>
        </p:blipFill>
        <p:spPr>
          <a:xfrm>
            <a:off x="6357950" y="2214554"/>
            <a:ext cx="2786050" cy="4214818"/>
          </a:xfrm>
          <a:prstGeom prst="rect">
            <a:avLst/>
          </a:prstGeom>
        </p:spPr>
      </p:pic>
      <p:pic>
        <p:nvPicPr>
          <p:cNvPr id="7" name="Рисунок 6" descr="дерево.jpg"/>
          <p:cNvPicPr>
            <a:picLocks noChangeAspect="1"/>
          </p:cNvPicPr>
          <p:nvPr/>
        </p:nvPicPr>
        <p:blipFill>
          <a:blip r:embed="rId3" cstate="print"/>
          <a:stretch>
            <a:fillRect/>
          </a:stretch>
        </p:blipFill>
        <p:spPr>
          <a:xfrm>
            <a:off x="0" y="2071678"/>
            <a:ext cx="3960193" cy="4071941"/>
          </a:xfrm>
          <a:prstGeom prst="rect">
            <a:avLst/>
          </a:prstGeom>
        </p:spPr>
      </p:pic>
      <p:pic>
        <p:nvPicPr>
          <p:cNvPr id="8" name="Рисунок 7" descr="яблоки.jpg"/>
          <p:cNvPicPr>
            <a:picLocks noChangeAspect="1"/>
          </p:cNvPicPr>
          <p:nvPr/>
        </p:nvPicPr>
        <p:blipFill>
          <a:blip r:embed="rId4" cstate="print"/>
          <a:stretch>
            <a:fillRect/>
          </a:stretch>
        </p:blipFill>
        <p:spPr>
          <a:xfrm>
            <a:off x="3500430" y="2214554"/>
            <a:ext cx="3043472" cy="4317970"/>
          </a:xfrm>
          <a:prstGeom prst="rect">
            <a:avLst/>
          </a:prstGeom>
        </p:spPr>
      </p:pic>
      <p:sp>
        <p:nvSpPr>
          <p:cNvPr id="10" name="TextBox 9"/>
          <p:cNvSpPr txBox="1"/>
          <p:nvPr/>
        </p:nvSpPr>
        <p:spPr>
          <a:xfrm>
            <a:off x="4071934" y="3071810"/>
            <a:ext cx="309700" cy="369332"/>
          </a:xfrm>
          <a:prstGeom prst="rect">
            <a:avLst/>
          </a:prstGeom>
          <a:noFill/>
        </p:spPr>
        <p:txBody>
          <a:bodyPr wrap="none" rtlCol="0">
            <a:spAutoFit/>
          </a:bodyPr>
          <a:lstStyle/>
          <a:p>
            <a:r>
              <a:rPr lang="ru-RU" dirty="0"/>
              <a:t>о</a:t>
            </a:r>
          </a:p>
        </p:txBody>
      </p:sp>
      <p:sp>
        <p:nvSpPr>
          <p:cNvPr id="11" name="TextBox 10"/>
          <p:cNvSpPr txBox="1"/>
          <p:nvPr/>
        </p:nvSpPr>
        <p:spPr>
          <a:xfrm>
            <a:off x="4071934" y="3571876"/>
            <a:ext cx="295274" cy="369332"/>
          </a:xfrm>
          <a:prstGeom prst="rect">
            <a:avLst/>
          </a:prstGeom>
          <a:noFill/>
        </p:spPr>
        <p:txBody>
          <a:bodyPr wrap="none" rtlCol="0">
            <a:spAutoFit/>
          </a:bodyPr>
          <a:lstStyle/>
          <a:p>
            <a:r>
              <a:rPr lang="ru-RU" dirty="0"/>
              <a:t>е</a:t>
            </a:r>
          </a:p>
        </p:txBody>
      </p:sp>
      <p:sp>
        <p:nvSpPr>
          <p:cNvPr id="12" name="TextBox 11"/>
          <p:cNvSpPr txBox="1"/>
          <p:nvPr/>
        </p:nvSpPr>
        <p:spPr>
          <a:xfrm>
            <a:off x="4071934" y="4000504"/>
            <a:ext cx="309700" cy="369332"/>
          </a:xfrm>
          <a:prstGeom prst="rect">
            <a:avLst/>
          </a:prstGeom>
          <a:noFill/>
        </p:spPr>
        <p:txBody>
          <a:bodyPr wrap="none" rtlCol="0">
            <a:spAutoFit/>
          </a:bodyPr>
          <a:lstStyle/>
          <a:p>
            <a:r>
              <a:rPr lang="ru-RU" dirty="0"/>
              <a:t>о</a:t>
            </a:r>
          </a:p>
        </p:txBody>
      </p:sp>
      <p:sp>
        <p:nvSpPr>
          <p:cNvPr id="13" name="TextBox 12"/>
          <p:cNvSpPr txBox="1"/>
          <p:nvPr/>
        </p:nvSpPr>
        <p:spPr>
          <a:xfrm>
            <a:off x="4071934" y="4500570"/>
            <a:ext cx="295274" cy="369332"/>
          </a:xfrm>
          <a:prstGeom prst="rect">
            <a:avLst/>
          </a:prstGeom>
          <a:noFill/>
        </p:spPr>
        <p:txBody>
          <a:bodyPr wrap="none" rtlCol="0">
            <a:spAutoFit/>
          </a:bodyPr>
          <a:lstStyle/>
          <a:p>
            <a:r>
              <a:rPr lang="ru-RU" dirty="0"/>
              <a:t>е</a:t>
            </a:r>
          </a:p>
        </p:txBody>
      </p:sp>
      <p:sp>
        <p:nvSpPr>
          <p:cNvPr id="14" name="TextBox 13"/>
          <p:cNvSpPr txBox="1"/>
          <p:nvPr/>
        </p:nvSpPr>
        <p:spPr>
          <a:xfrm>
            <a:off x="4071934" y="5000636"/>
            <a:ext cx="295274" cy="369332"/>
          </a:xfrm>
          <a:prstGeom prst="rect">
            <a:avLst/>
          </a:prstGeom>
          <a:noFill/>
        </p:spPr>
        <p:txBody>
          <a:bodyPr wrap="none" rtlCol="0">
            <a:spAutoFit/>
          </a:bodyPr>
          <a:lstStyle/>
          <a:p>
            <a:r>
              <a:rPr lang="ru-RU" dirty="0"/>
              <a:t>а</a:t>
            </a:r>
          </a:p>
        </p:txBody>
      </p:sp>
      <p:sp>
        <p:nvSpPr>
          <p:cNvPr id="15" name="TextBox 14"/>
          <p:cNvSpPr txBox="1"/>
          <p:nvPr/>
        </p:nvSpPr>
        <p:spPr>
          <a:xfrm>
            <a:off x="5857884" y="4929198"/>
            <a:ext cx="304892" cy="369332"/>
          </a:xfrm>
          <a:prstGeom prst="rect">
            <a:avLst/>
          </a:prstGeom>
          <a:noFill/>
        </p:spPr>
        <p:txBody>
          <a:bodyPr wrap="none" rtlCol="0">
            <a:spAutoFit/>
          </a:bodyPr>
          <a:lstStyle/>
          <a:p>
            <a:r>
              <a:rPr lang="ru-RU" dirty="0"/>
              <a:t>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3000"/>
                            </p:stCondLst>
                            <p:childTnLst>
                              <p:par>
                                <p:cTn id="15" presetID="4"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par>
                          <p:cTn id="18" fill="hold">
                            <p:stCondLst>
                              <p:cond delay="3500"/>
                            </p:stCondLst>
                            <p:childTnLst>
                              <p:par>
                                <p:cTn id="19" presetID="2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edg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par>
                          <p:cTn id="35" fill="hold">
                            <p:stCondLst>
                              <p:cond delay="60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childTnLst>
                                </p:cTn>
                              </p:par>
                            </p:childTnLst>
                          </p:cTn>
                        </p:par>
                        <p:par>
                          <p:cTn id="39" fill="hold">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par>
                          <p:cTn id="43" fill="hold">
                            <p:stCondLst>
                              <p:cond delay="10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a:bodyPr>
          <a:lstStyle/>
          <a:p>
            <a:r>
              <a:rPr lang="ru-RU" sz="2800" dirty="0" err="1"/>
              <a:t>Разноуровневые</a:t>
            </a:r>
            <a:r>
              <a:rPr lang="ru-RU" sz="2800" dirty="0"/>
              <a:t> задания</a:t>
            </a:r>
          </a:p>
        </p:txBody>
      </p:sp>
      <p:pic>
        <p:nvPicPr>
          <p:cNvPr id="4" name="Содержимое 3" descr="незнайка.jpg"/>
          <p:cNvPicPr>
            <a:picLocks noGrp="1" noChangeAspect="1"/>
          </p:cNvPicPr>
          <p:nvPr>
            <p:ph idx="1"/>
          </p:nvPr>
        </p:nvPicPr>
        <p:blipFill>
          <a:blip r:embed="rId2" cstate="print"/>
          <a:stretch>
            <a:fillRect/>
          </a:stretch>
        </p:blipFill>
        <p:spPr>
          <a:xfrm>
            <a:off x="928662" y="1357298"/>
            <a:ext cx="1500198" cy="1887388"/>
          </a:xfrm>
        </p:spPr>
      </p:pic>
      <p:sp>
        <p:nvSpPr>
          <p:cNvPr id="5" name="TextBox 4"/>
          <p:cNvSpPr txBox="1"/>
          <p:nvPr/>
        </p:nvSpPr>
        <p:spPr>
          <a:xfrm>
            <a:off x="2857488" y="1428736"/>
            <a:ext cx="1953548" cy="1785104"/>
          </a:xfrm>
          <a:prstGeom prst="rect">
            <a:avLst/>
          </a:prstGeom>
          <a:noFill/>
        </p:spPr>
        <p:txBody>
          <a:bodyPr wrap="square" rtlCol="0">
            <a:spAutoFit/>
          </a:bodyPr>
          <a:lstStyle/>
          <a:p>
            <a:endParaRPr lang="ru-RU" sz="1400" dirty="0"/>
          </a:p>
          <a:p>
            <a:r>
              <a:rPr lang="ru-RU" sz="1600" dirty="0"/>
              <a:t>повозка – в…</a:t>
            </a:r>
            <a:r>
              <a:rPr lang="ru-RU" sz="1600" dirty="0" err="1"/>
              <a:t>зы</a:t>
            </a:r>
            <a:endParaRPr lang="ru-RU" sz="1600" dirty="0"/>
          </a:p>
          <a:p>
            <a:r>
              <a:rPr lang="ru-RU" sz="1600" dirty="0"/>
              <a:t>доски – д…щечка</a:t>
            </a:r>
          </a:p>
          <a:p>
            <a:r>
              <a:rPr lang="ru-RU" sz="1600" dirty="0"/>
              <a:t>молча – зам…</a:t>
            </a:r>
            <a:r>
              <a:rPr lang="ru-RU" sz="1600" dirty="0" err="1"/>
              <a:t>лчал</a:t>
            </a:r>
            <a:endParaRPr lang="ru-RU" sz="1600" dirty="0"/>
          </a:p>
          <a:p>
            <a:r>
              <a:rPr lang="ru-RU" sz="1600" dirty="0"/>
              <a:t>зёрнышко – </a:t>
            </a:r>
            <a:r>
              <a:rPr lang="ru-RU" sz="1600" dirty="0" err="1"/>
              <a:t>з</a:t>
            </a:r>
            <a:r>
              <a:rPr lang="ru-RU" sz="1600" dirty="0"/>
              <a:t>…</a:t>
            </a:r>
            <a:r>
              <a:rPr lang="ru-RU" sz="1600" dirty="0" err="1"/>
              <a:t>рно</a:t>
            </a:r>
            <a:endParaRPr lang="ru-RU" sz="1600" dirty="0"/>
          </a:p>
          <a:p>
            <a:r>
              <a:rPr lang="ru-RU" sz="1600" dirty="0"/>
              <a:t>ходит – </a:t>
            </a:r>
            <a:r>
              <a:rPr lang="ru-RU" sz="1600" dirty="0" err="1"/>
              <a:t>перех</a:t>
            </a:r>
            <a:r>
              <a:rPr lang="ru-RU" sz="1600" dirty="0"/>
              <a:t>…</a:t>
            </a:r>
            <a:r>
              <a:rPr lang="ru-RU" sz="1600" dirty="0" err="1"/>
              <a:t>дил</a:t>
            </a:r>
            <a:endParaRPr lang="ru-RU" sz="1600" dirty="0"/>
          </a:p>
          <a:p>
            <a:endParaRPr lang="ru-RU" sz="1600" dirty="0"/>
          </a:p>
        </p:txBody>
      </p:sp>
      <p:pic>
        <p:nvPicPr>
          <p:cNvPr id="6" name="Рисунок 5" descr="буратино.jpg"/>
          <p:cNvPicPr>
            <a:picLocks noChangeAspect="1"/>
          </p:cNvPicPr>
          <p:nvPr/>
        </p:nvPicPr>
        <p:blipFill>
          <a:blip r:embed="rId3" cstate="print"/>
          <a:stretch>
            <a:fillRect/>
          </a:stretch>
        </p:blipFill>
        <p:spPr>
          <a:xfrm>
            <a:off x="7072330" y="2928934"/>
            <a:ext cx="1539705" cy="2177937"/>
          </a:xfrm>
          <a:prstGeom prst="rect">
            <a:avLst/>
          </a:prstGeom>
        </p:spPr>
      </p:pic>
      <p:sp>
        <p:nvSpPr>
          <p:cNvPr id="7" name="TextBox 6"/>
          <p:cNvSpPr txBox="1"/>
          <p:nvPr/>
        </p:nvSpPr>
        <p:spPr>
          <a:xfrm>
            <a:off x="2214546" y="3071810"/>
            <a:ext cx="5357850" cy="338554"/>
          </a:xfrm>
          <a:prstGeom prst="rect">
            <a:avLst/>
          </a:prstGeom>
          <a:noFill/>
        </p:spPr>
        <p:txBody>
          <a:bodyPr wrap="square" rtlCol="0">
            <a:spAutoFit/>
          </a:bodyPr>
          <a:lstStyle/>
          <a:p>
            <a:r>
              <a:rPr lang="ru-RU" sz="1600" dirty="0">
                <a:solidFill>
                  <a:schemeClr val="tx2">
                    <a:lumMod val="60000"/>
                    <a:lumOff val="40000"/>
                  </a:schemeClr>
                </a:solidFill>
              </a:rPr>
              <a:t>Выбери проверочное слово, вставь пропущенные буквы</a:t>
            </a:r>
          </a:p>
        </p:txBody>
      </p:sp>
      <p:sp>
        <p:nvSpPr>
          <p:cNvPr id="9" name="TextBox 8"/>
          <p:cNvSpPr txBox="1"/>
          <p:nvPr/>
        </p:nvSpPr>
        <p:spPr>
          <a:xfrm>
            <a:off x="2285984" y="3429000"/>
            <a:ext cx="3680366" cy="1477328"/>
          </a:xfrm>
          <a:prstGeom prst="rect">
            <a:avLst/>
          </a:prstGeom>
          <a:noFill/>
        </p:spPr>
        <p:txBody>
          <a:bodyPr wrap="square" rtlCol="0">
            <a:spAutoFit/>
          </a:bodyPr>
          <a:lstStyle/>
          <a:p>
            <a:r>
              <a:rPr lang="ru-RU" dirty="0"/>
              <a:t> стёклышко, застеклили – ст…</a:t>
            </a:r>
            <a:r>
              <a:rPr lang="ru-RU" dirty="0" err="1"/>
              <a:t>кло</a:t>
            </a:r>
            <a:endParaRPr lang="ru-RU" dirty="0"/>
          </a:p>
          <a:p>
            <a:r>
              <a:rPr lang="ru-RU" dirty="0"/>
              <a:t>ледяной, лёд - </a:t>
            </a:r>
            <a:r>
              <a:rPr lang="ru-RU" dirty="0" err="1"/>
              <a:t>л...док</a:t>
            </a:r>
            <a:endParaRPr lang="ru-RU" dirty="0"/>
          </a:p>
          <a:p>
            <a:r>
              <a:rPr lang="ru-RU" dirty="0"/>
              <a:t>снег, снеговик -  </a:t>
            </a:r>
            <a:r>
              <a:rPr lang="ru-RU" dirty="0" err="1"/>
              <a:t>сн</a:t>
            </a:r>
            <a:r>
              <a:rPr lang="ru-RU" dirty="0"/>
              <a:t>…жинка</a:t>
            </a:r>
          </a:p>
          <a:p>
            <a:r>
              <a:rPr lang="ru-RU" dirty="0"/>
              <a:t>котята, котик – к…</a:t>
            </a:r>
            <a:r>
              <a:rPr lang="ru-RU" dirty="0" err="1"/>
              <a:t>тёнок</a:t>
            </a:r>
            <a:endParaRPr lang="ru-RU" dirty="0"/>
          </a:p>
          <a:p>
            <a:r>
              <a:rPr lang="ru-RU" dirty="0"/>
              <a:t>пляска, расплясался – пл…</a:t>
            </a:r>
            <a:r>
              <a:rPr lang="ru-RU" dirty="0" err="1"/>
              <a:t>сать</a:t>
            </a:r>
            <a:endParaRPr lang="ru-RU" dirty="0"/>
          </a:p>
        </p:txBody>
      </p:sp>
      <p:sp>
        <p:nvSpPr>
          <p:cNvPr id="10" name="TextBox 9"/>
          <p:cNvSpPr txBox="1"/>
          <p:nvPr/>
        </p:nvSpPr>
        <p:spPr>
          <a:xfrm>
            <a:off x="2428860" y="1285860"/>
            <a:ext cx="3286148" cy="338554"/>
          </a:xfrm>
          <a:prstGeom prst="rect">
            <a:avLst/>
          </a:prstGeom>
          <a:noFill/>
        </p:spPr>
        <p:txBody>
          <a:bodyPr wrap="square" rtlCol="0">
            <a:spAutoFit/>
          </a:bodyPr>
          <a:lstStyle/>
          <a:p>
            <a:r>
              <a:rPr lang="ru-RU" sz="1600" dirty="0">
                <a:solidFill>
                  <a:schemeClr val="tx2">
                    <a:lumMod val="60000"/>
                    <a:lumOff val="40000"/>
                  </a:schemeClr>
                </a:solidFill>
              </a:rPr>
              <a:t>Вставь пропущенные буквы</a:t>
            </a:r>
          </a:p>
        </p:txBody>
      </p:sp>
      <p:pic>
        <p:nvPicPr>
          <p:cNvPr id="11" name="Рисунок 10" descr="дюймовачка.jpg"/>
          <p:cNvPicPr>
            <a:picLocks noChangeAspect="1"/>
          </p:cNvPicPr>
          <p:nvPr/>
        </p:nvPicPr>
        <p:blipFill>
          <a:blip r:embed="rId4" cstate="print"/>
          <a:stretch>
            <a:fillRect/>
          </a:stretch>
        </p:blipFill>
        <p:spPr>
          <a:xfrm>
            <a:off x="571472" y="4500570"/>
            <a:ext cx="1666598" cy="2357430"/>
          </a:xfrm>
          <a:prstGeom prst="rect">
            <a:avLst/>
          </a:prstGeom>
        </p:spPr>
      </p:pic>
      <p:sp>
        <p:nvSpPr>
          <p:cNvPr id="12" name="TextBox 11"/>
          <p:cNvSpPr txBox="1"/>
          <p:nvPr/>
        </p:nvSpPr>
        <p:spPr>
          <a:xfrm>
            <a:off x="2143108" y="4857760"/>
            <a:ext cx="5857916" cy="338554"/>
          </a:xfrm>
          <a:prstGeom prst="rect">
            <a:avLst/>
          </a:prstGeom>
          <a:noFill/>
        </p:spPr>
        <p:txBody>
          <a:bodyPr wrap="square" rtlCol="0">
            <a:spAutoFit/>
          </a:bodyPr>
          <a:lstStyle/>
          <a:p>
            <a:r>
              <a:rPr lang="ru-RU" sz="1600" dirty="0">
                <a:solidFill>
                  <a:schemeClr val="tx2">
                    <a:lumMod val="60000"/>
                    <a:lumOff val="40000"/>
                  </a:schemeClr>
                </a:solidFill>
              </a:rPr>
              <a:t> Подбери проверочное слово, вставь пропущенные буквы </a:t>
            </a:r>
          </a:p>
        </p:txBody>
      </p:sp>
      <p:sp>
        <p:nvSpPr>
          <p:cNvPr id="13" name="TextBox 12"/>
          <p:cNvSpPr txBox="1"/>
          <p:nvPr/>
        </p:nvSpPr>
        <p:spPr>
          <a:xfrm>
            <a:off x="2857488" y="5286388"/>
            <a:ext cx="2000264" cy="1477328"/>
          </a:xfrm>
          <a:prstGeom prst="rect">
            <a:avLst/>
          </a:prstGeom>
          <a:noFill/>
        </p:spPr>
        <p:txBody>
          <a:bodyPr wrap="square" rtlCol="0">
            <a:spAutoFit/>
          </a:bodyPr>
          <a:lstStyle/>
          <a:p>
            <a:r>
              <a:rPr lang="ru-RU" dirty="0"/>
              <a:t>…… - стр…на</a:t>
            </a:r>
          </a:p>
          <a:p>
            <a:r>
              <a:rPr lang="ru-RU" dirty="0"/>
              <a:t>…… - м…</a:t>
            </a:r>
            <a:r>
              <a:rPr lang="ru-RU" dirty="0" err="1"/>
              <a:t>рской</a:t>
            </a:r>
            <a:endParaRPr lang="ru-RU" dirty="0"/>
          </a:p>
          <a:p>
            <a:r>
              <a:rPr lang="ru-RU" dirty="0"/>
              <a:t>….. – оп…</a:t>
            </a:r>
            <a:r>
              <a:rPr lang="ru-RU" dirty="0" err="1"/>
              <a:t>здать</a:t>
            </a:r>
            <a:endParaRPr lang="ru-RU" dirty="0"/>
          </a:p>
          <a:p>
            <a:r>
              <a:rPr lang="ru-RU" dirty="0"/>
              <a:t>….. – </a:t>
            </a:r>
            <a:r>
              <a:rPr lang="ru-RU" dirty="0" err="1"/>
              <a:t>пощ</a:t>
            </a:r>
            <a:r>
              <a:rPr lang="ru-RU" dirty="0"/>
              <a:t>…</a:t>
            </a:r>
            <a:r>
              <a:rPr lang="ru-RU" dirty="0" err="1"/>
              <a:t>дить</a:t>
            </a:r>
            <a:endParaRPr lang="ru-RU" dirty="0"/>
          </a:p>
          <a:p>
            <a:r>
              <a:rPr lang="ru-RU" dirty="0"/>
              <a:t>…... – т…</a:t>
            </a:r>
            <a:r>
              <a:rPr lang="ru-RU" dirty="0" err="1"/>
              <a:t>рговля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anim calcmode="discrete" valueType="clr">
                                      <p:cBhvr override="childStyle">
                                        <p:cTn id="2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
                                        </p:tgtEl>
                                        <p:attrNameLst>
                                          <p:attrName>fillcolor</p:attrName>
                                        </p:attrNameLst>
                                      </p:cBhvr>
                                      <p:tavLst>
                                        <p:tav tm="0">
                                          <p:val>
                                            <p:clrVal>
                                              <a:schemeClr val="accent2"/>
                                            </p:clrVal>
                                          </p:val>
                                        </p:tav>
                                        <p:tav tm="50000">
                                          <p:val>
                                            <p:clrVal>
                                              <a:schemeClr val="hlink"/>
                                            </p:clrVal>
                                          </p:val>
                                        </p:tav>
                                      </p:tavLst>
                                    </p:anim>
                                    <p:set>
                                      <p:cBhvr>
                                        <p:cTn id="26" dur="80"/>
                                        <p:tgtEl>
                                          <p:spTgt spid="5"/>
                                        </p:tgtEl>
                                        <p:attrNameLst>
                                          <p:attrName>fill.type</p:attrName>
                                        </p:attrNameLst>
                                      </p:cBhvr>
                                      <p:to>
                                        <p:strVal val="solid"/>
                                      </p:to>
                                    </p:set>
                                  </p:childTnLst>
                                </p:cTn>
                              </p:par>
                            </p:childTnLst>
                          </p:cTn>
                        </p:par>
                        <p:par>
                          <p:cTn id="27" fill="hold">
                            <p:stCondLst>
                              <p:cond delay="4760"/>
                            </p:stCondLst>
                            <p:childTnLst>
                              <p:par>
                                <p:cTn id="28" presetID="2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par>
                          <p:cTn id="32" fill="hold">
                            <p:stCondLst>
                              <p:cond delay="5260"/>
                            </p:stCondLst>
                            <p:childTnLst>
                              <p:par>
                                <p:cTn id="33" presetID="25"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6"/>
                                        </p:tgtEl>
                                      </p:cBhvr>
                                    </p:animEffect>
                                  </p:childTnLst>
                                </p:cTn>
                              </p:par>
                            </p:childTnLst>
                          </p:cTn>
                        </p:par>
                        <p:par>
                          <p:cTn id="43" fill="hold">
                            <p:stCondLst>
                              <p:cond delay="626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9"/>
                                        </p:tgtEl>
                                        <p:attrNameLst>
                                          <p:attrName>style.visibility</p:attrName>
                                        </p:attrNameLst>
                                      </p:cBhvr>
                                      <p:to>
                                        <p:strVal val="visible"/>
                                      </p:to>
                                    </p:set>
                                    <p:anim calcmode="discrete" valueType="clr">
                                      <p:cBhvr override="childStyle">
                                        <p:cTn id="4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9"/>
                                        </p:tgtEl>
                                        <p:attrNameLst>
                                          <p:attrName>fillcolor</p:attrName>
                                        </p:attrNameLst>
                                      </p:cBhvr>
                                      <p:tavLst>
                                        <p:tav tm="0">
                                          <p:val>
                                            <p:clrVal>
                                              <a:schemeClr val="accent2"/>
                                            </p:clrVal>
                                          </p:val>
                                        </p:tav>
                                        <p:tav tm="50000">
                                          <p:val>
                                            <p:clrVal>
                                              <a:schemeClr val="hlink"/>
                                            </p:clrVal>
                                          </p:val>
                                        </p:tav>
                                      </p:tavLst>
                                    </p:anim>
                                    <p:set>
                                      <p:cBhvr>
                                        <p:cTn id="48" dur="80"/>
                                        <p:tgtEl>
                                          <p:spTgt spid="9"/>
                                        </p:tgtEl>
                                        <p:attrNameLst>
                                          <p:attrName>fill.type</p:attrName>
                                        </p:attrNameLst>
                                      </p:cBhvr>
                                      <p:to>
                                        <p:strVal val="solid"/>
                                      </p:to>
                                    </p:set>
                                  </p:childTnLst>
                                </p:cTn>
                              </p:par>
                            </p:childTnLst>
                          </p:cTn>
                        </p:par>
                        <p:par>
                          <p:cTn id="49" fill="hold">
                            <p:stCondLst>
                              <p:cond delay="10860"/>
                            </p:stCondLst>
                            <p:childTnLst>
                              <p:par>
                                <p:cTn id="50" presetID="17" presetClass="entr" presetSubtype="1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strVal val="#ppt_h"/>
                                          </p:val>
                                        </p:tav>
                                        <p:tav tm="100000">
                                          <p:val>
                                            <p:strVal val="#ppt_h"/>
                                          </p:val>
                                        </p:tav>
                                      </p:tavLst>
                                    </p:anim>
                                  </p:childTnLst>
                                </p:cTn>
                              </p:par>
                            </p:childTnLst>
                          </p:cTn>
                        </p:par>
                        <p:par>
                          <p:cTn id="54" fill="hold">
                            <p:stCondLst>
                              <p:cond delay="11360"/>
                            </p:stCondLst>
                            <p:childTnLst>
                              <p:par>
                                <p:cTn id="55" presetID="25"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0" dur="1000" fill="hold"/>
                                        <p:tgtEl>
                                          <p:spTgt spid="11"/>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1"/>
                                        </p:tgtEl>
                                      </p:cBhvr>
                                    </p:animEffect>
                                  </p:childTnLst>
                                </p:cTn>
                              </p:par>
                            </p:childTnLst>
                          </p:cTn>
                        </p:par>
                        <p:par>
                          <p:cTn id="65" fill="hold">
                            <p:stCondLst>
                              <p:cond delay="12360"/>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13"/>
                                        </p:tgtEl>
                                        <p:attrNameLst>
                                          <p:attrName>style.visibility</p:attrName>
                                        </p:attrNameLst>
                                      </p:cBhvr>
                                      <p:to>
                                        <p:strVal val="visible"/>
                                      </p:to>
                                    </p:set>
                                    <p:anim calcmode="discrete" valueType="clr">
                                      <p:cBhvr override="childStyle">
                                        <p:cTn id="6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13"/>
                                        </p:tgtEl>
                                        <p:attrNameLst>
                                          <p:attrName>fillcolor</p:attrName>
                                        </p:attrNameLst>
                                      </p:cBhvr>
                                      <p:tavLst>
                                        <p:tav tm="0">
                                          <p:val>
                                            <p:clrVal>
                                              <a:schemeClr val="accent2"/>
                                            </p:clrVal>
                                          </p:val>
                                        </p:tav>
                                        <p:tav tm="50000">
                                          <p:val>
                                            <p:clrVal>
                                              <a:schemeClr val="hlink"/>
                                            </p:clrVal>
                                          </p:val>
                                        </p:tav>
                                      </p:tavLst>
                                    </p:anim>
                                    <p:set>
                                      <p:cBhvr>
                                        <p:cTn id="70" dur="80"/>
                                        <p:tgtEl>
                                          <p:spTgt spid="13"/>
                                        </p:tgtEl>
                                        <p:attrNameLst>
                                          <p:attrName>fill.type</p:attrName>
                                        </p:attrNameLst>
                                      </p:cBhvr>
                                      <p:to>
                                        <p:strVal val="solid"/>
                                      </p:to>
                                    </p:set>
                                  </p:childTnLst>
                                </p:cTn>
                              </p:par>
                            </p:childTnLst>
                          </p:cTn>
                        </p:par>
                        <p:par>
                          <p:cTn id="71" fill="hold">
                            <p:stCondLst>
                              <p:cond delay="14640"/>
                            </p:stCondLst>
                            <p:childTnLst>
                              <p:par>
                                <p:cTn id="72" presetID="17" presetClass="entr" presetSubtype="1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a:bodyPr>
          <a:lstStyle/>
          <a:p>
            <a:r>
              <a:rPr lang="ru-RU" sz="2800" dirty="0"/>
              <a:t>Правильно заполни клетки</a:t>
            </a:r>
          </a:p>
        </p:txBody>
      </p:sp>
      <p:pic>
        <p:nvPicPr>
          <p:cNvPr id="4" name="Содержимое 3" descr="самоделкин.jpg"/>
          <p:cNvPicPr>
            <a:picLocks noGrp="1" noChangeAspect="1"/>
          </p:cNvPicPr>
          <p:nvPr>
            <p:ph idx="1"/>
          </p:nvPr>
        </p:nvPicPr>
        <p:blipFill>
          <a:blip r:embed="rId2" cstate="print"/>
          <a:stretch>
            <a:fillRect/>
          </a:stretch>
        </p:blipFill>
        <p:spPr>
          <a:xfrm>
            <a:off x="0" y="1857364"/>
            <a:ext cx="2357422" cy="3929090"/>
          </a:xfrm>
        </p:spPr>
      </p:pic>
      <p:pic>
        <p:nvPicPr>
          <p:cNvPr id="5" name="Рисунок 4" descr="безударная.jpg"/>
          <p:cNvPicPr>
            <a:picLocks noChangeAspect="1"/>
          </p:cNvPicPr>
          <p:nvPr/>
        </p:nvPicPr>
        <p:blipFill>
          <a:blip r:embed="rId3" cstate="print"/>
          <a:stretch>
            <a:fillRect/>
          </a:stretch>
        </p:blipFill>
        <p:spPr>
          <a:xfrm>
            <a:off x="2857488" y="1643050"/>
            <a:ext cx="2332043" cy="2714644"/>
          </a:xfrm>
          <a:prstGeom prst="rect">
            <a:avLst/>
          </a:prstGeom>
        </p:spPr>
      </p:pic>
      <p:pic>
        <p:nvPicPr>
          <p:cNvPr id="6" name="Рисунок 5" descr="гласная.jpg"/>
          <p:cNvPicPr>
            <a:picLocks noChangeAspect="1"/>
          </p:cNvPicPr>
          <p:nvPr/>
        </p:nvPicPr>
        <p:blipFill>
          <a:blip r:embed="rId4" cstate="print"/>
          <a:stretch>
            <a:fillRect/>
          </a:stretch>
        </p:blipFill>
        <p:spPr>
          <a:xfrm>
            <a:off x="5214942" y="3857628"/>
            <a:ext cx="2366540" cy="3000372"/>
          </a:xfrm>
          <a:prstGeom prst="rect">
            <a:avLst/>
          </a:prstGeom>
        </p:spPr>
      </p:pic>
      <p:sp>
        <p:nvSpPr>
          <p:cNvPr id="7" name="TextBox 6"/>
          <p:cNvSpPr txBox="1"/>
          <p:nvPr/>
        </p:nvSpPr>
        <p:spPr>
          <a:xfrm>
            <a:off x="5357818" y="1928802"/>
            <a:ext cx="1526380" cy="2246769"/>
          </a:xfrm>
          <a:prstGeom prst="rect">
            <a:avLst/>
          </a:prstGeom>
          <a:noFill/>
        </p:spPr>
        <p:txBody>
          <a:bodyPr wrap="square" rtlCol="0">
            <a:spAutoFit/>
          </a:bodyPr>
          <a:lstStyle/>
          <a:p>
            <a:r>
              <a:rPr lang="ru-RU" sz="1400" dirty="0" err="1"/>
              <a:t>Приб</a:t>
            </a:r>
            <a:r>
              <a:rPr lang="ru-RU" sz="1400" dirty="0"/>
              <a:t>…жать</a:t>
            </a:r>
          </a:p>
          <a:p>
            <a:r>
              <a:rPr lang="ru-RU" sz="1400" dirty="0" err="1"/>
              <a:t>Объед</a:t>
            </a:r>
            <a:r>
              <a:rPr lang="ru-RU" sz="1400" dirty="0"/>
              <a:t>…</a:t>
            </a:r>
            <a:r>
              <a:rPr lang="ru-RU" sz="1400" dirty="0" err="1"/>
              <a:t>нение</a:t>
            </a:r>
            <a:endParaRPr lang="ru-RU" sz="1400" dirty="0"/>
          </a:p>
          <a:p>
            <a:r>
              <a:rPr lang="ru-RU" sz="1400" dirty="0"/>
              <a:t>З…</a:t>
            </a:r>
            <a:r>
              <a:rPr lang="ru-RU" sz="1400" dirty="0" err="1"/>
              <a:t>лотой</a:t>
            </a:r>
            <a:endParaRPr lang="ru-RU" sz="1400" dirty="0"/>
          </a:p>
          <a:p>
            <a:r>
              <a:rPr lang="ru-RU" sz="1400" dirty="0"/>
              <a:t>Упр…</a:t>
            </a:r>
            <a:r>
              <a:rPr lang="ru-RU" sz="1400" dirty="0" err="1"/>
              <a:t>жь</a:t>
            </a:r>
            <a:endParaRPr lang="ru-RU" sz="1400" dirty="0"/>
          </a:p>
          <a:p>
            <a:r>
              <a:rPr lang="ru-RU" sz="1400" dirty="0"/>
              <a:t>Уд…</a:t>
            </a:r>
            <a:r>
              <a:rPr lang="ru-RU" sz="1400" dirty="0" err="1"/>
              <a:t>вление</a:t>
            </a:r>
            <a:endParaRPr lang="ru-RU" sz="1400" dirty="0"/>
          </a:p>
          <a:p>
            <a:r>
              <a:rPr lang="ru-RU" sz="1400" dirty="0" err="1"/>
              <a:t>Агр</a:t>
            </a:r>
            <a:r>
              <a:rPr lang="ru-RU" sz="1400" dirty="0"/>
              <a:t>…</a:t>
            </a:r>
            <a:r>
              <a:rPr lang="ru-RU" sz="1400" dirty="0" err="1"/>
              <a:t>ссивный</a:t>
            </a:r>
            <a:endParaRPr lang="ru-RU" sz="1400" dirty="0"/>
          </a:p>
          <a:p>
            <a:r>
              <a:rPr lang="ru-RU" sz="1400" dirty="0"/>
              <a:t>Ур…</a:t>
            </a:r>
            <a:r>
              <a:rPr lang="ru-RU" sz="1400" dirty="0" err="1"/>
              <a:t>внение</a:t>
            </a:r>
            <a:endParaRPr lang="ru-RU" sz="1400" dirty="0"/>
          </a:p>
          <a:p>
            <a:r>
              <a:rPr lang="ru-RU" sz="1400" dirty="0"/>
              <a:t>Н…</a:t>
            </a:r>
            <a:r>
              <a:rPr lang="ru-RU" sz="1400" dirty="0" err="1"/>
              <a:t>рмальный</a:t>
            </a:r>
            <a:endParaRPr lang="ru-RU" sz="1400" dirty="0"/>
          </a:p>
          <a:p>
            <a:r>
              <a:rPr lang="ru-RU" sz="1400" dirty="0"/>
              <a:t>Акад…</a:t>
            </a:r>
            <a:r>
              <a:rPr lang="ru-RU" sz="1400" dirty="0" err="1"/>
              <a:t>мический</a:t>
            </a:r>
            <a:endParaRPr lang="ru-RU" sz="1400" dirty="0"/>
          </a:p>
          <a:p>
            <a:r>
              <a:rPr lang="ru-RU" sz="1400" dirty="0" err="1"/>
              <a:t>Разъ</a:t>
            </a:r>
            <a:r>
              <a:rPr lang="ru-RU" sz="1400" dirty="0"/>
              <a:t>…</a:t>
            </a:r>
            <a:r>
              <a:rPr lang="ru-RU" sz="1400" dirty="0" err="1"/>
              <a:t>снение</a:t>
            </a:r>
            <a:endParaRPr lang="ru-RU" sz="1400" dirty="0"/>
          </a:p>
        </p:txBody>
      </p:sp>
      <p:sp>
        <p:nvSpPr>
          <p:cNvPr id="8" name="TextBox 7"/>
          <p:cNvSpPr txBox="1"/>
          <p:nvPr/>
        </p:nvSpPr>
        <p:spPr>
          <a:xfrm>
            <a:off x="3214678" y="4572008"/>
            <a:ext cx="1500198" cy="1600438"/>
          </a:xfrm>
          <a:prstGeom prst="rect">
            <a:avLst/>
          </a:prstGeom>
          <a:noFill/>
        </p:spPr>
        <p:txBody>
          <a:bodyPr wrap="square" rtlCol="0">
            <a:spAutoFit/>
          </a:bodyPr>
          <a:lstStyle/>
          <a:p>
            <a:r>
              <a:rPr lang="ru-RU" sz="1400" dirty="0"/>
              <a:t>Г…</a:t>
            </a:r>
            <a:r>
              <a:rPr lang="ru-RU" sz="1400" dirty="0" err="1"/>
              <a:t>лодный</a:t>
            </a:r>
            <a:endParaRPr lang="ru-RU" sz="1400" dirty="0"/>
          </a:p>
          <a:p>
            <a:r>
              <a:rPr lang="ru-RU" sz="1400" dirty="0"/>
              <a:t>Выл…пить</a:t>
            </a:r>
          </a:p>
          <a:p>
            <a:r>
              <a:rPr lang="ru-RU" sz="1400" dirty="0"/>
              <a:t>Архит…</a:t>
            </a:r>
            <a:r>
              <a:rPr lang="ru-RU" sz="1400" dirty="0" err="1"/>
              <a:t>ктура</a:t>
            </a:r>
            <a:endParaRPr lang="ru-RU" sz="1400" dirty="0"/>
          </a:p>
          <a:p>
            <a:r>
              <a:rPr lang="ru-RU" sz="1400" dirty="0"/>
              <a:t>С…</a:t>
            </a:r>
            <a:r>
              <a:rPr lang="ru-RU" sz="1400" dirty="0" err="1"/>
              <a:t>сновый</a:t>
            </a:r>
            <a:endParaRPr lang="ru-RU" sz="1400" dirty="0"/>
          </a:p>
          <a:p>
            <a:r>
              <a:rPr lang="ru-RU" sz="1400" dirty="0"/>
              <a:t>Н…</a:t>
            </a:r>
            <a:r>
              <a:rPr lang="ru-RU" sz="1400" dirty="0" err="1"/>
              <a:t>бесный</a:t>
            </a:r>
            <a:endParaRPr lang="ru-RU" sz="1400" dirty="0"/>
          </a:p>
          <a:p>
            <a:r>
              <a:rPr lang="ru-RU" sz="1400" dirty="0" err="1"/>
              <a:t>Атл</a:t>
            </a:r>
            <a:r>
              <a:rPr lang="ru-RU" sz="1400" dirty="0"/>
              <a:t>…</a:t>
            </a:r>
            <a:r>
              <a:rPr lang="ru-RU" sz="1400" dirty="0" err="1"/>
              <a:t>тический</a:t>
            </a:r>
            <a:endParaRPr lang="ru-RU" sz="1400" dirty="0"/>
          </a:p>
          <a:p>
            <a:r>
              <a:rPr lang="ru-RU" sz="1400" dirty="0" err="1"/>
              <a:t>Разъ</a:t>
            </a:r>
            <a:r>
              <a:rPr lang="ru-RU" sz="1400" dirty="0"/>
              <a:t>…</a:t>
            </a:r>
            <a:r>
              <a:rPr lang="ru-RU" sz="1400" dirty="0" err="1"/>
              <a:t>рённый</a:t>
            </a:r>
            <a:endParaRPr lang="ru-RU" sz="1400" dirty="0"/>
          </a:p>
        </p:txBody>
      </p:sp>
      <p:sp>
        <p:nvSpPr>
          <p:cNvPr id="9" name="TextBox 8"/>
          <p:cNvSpPr txBox="1"/>
          <p:nvPr/>
        </p:nvSpPr>
        <p:spPr>
          <a:xfrm>
            <a:off x="500034" y="1285860"/>
            <a:ext cx="3357586" cy="338554"/>
          </a:xfrm>
          <a:prstGeom prst="rect">
            <a:avLst/>
          </a:prstGeom>
          <a:noFill/>
        </p:spPr>
        <p:txBody>
          <a:bodyPr wrap="square" rtlCol="0">
            <a:spAutoFit/>
          </a:bodyPr>
          <a:lstStyle/>
          <a:p>
            <a:r>
              <a:rPr lang="ru-RU" sz="1600" dirty="0">
                <a:solidFill>
                  <a:schemeClr val="bg2">
                    <a:lumMod val="50000"/>
                  </a:schemeClr>
                </a:solidFill>
              </a:rPr>
              <a:t>Подбери проверочные слова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par>
                          <p:cTn id="12" fill="hold">
                            <p:stCondLst>
                              <p:cond delay="2500"/>
                            </p:stCondLst>
                            <p:childTnLst>
                              <p:par>
                                <p:cTn id="13" presetID="1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in)">
                                      <p:cBhvr>
                                        <p:cTn id="15" dur="2000"/>
                                        <p:tgtEl>
                                          <p:spTgt spid="5"/>
                                        </p:tgtEl>
                                      </p:cBhvr>
                                    </p:animEffect>
                                  </p:childTnLst>
                                </p:cTn>
                              </p:par>
                            </p:childTnLst>
                          </p:cTn>
                        </p:par>
                        <p:par>
                          <p:cTn id="16" fill="hold">
                            <p:stCondLst>
                              <p:cond delay="4500"/>
                            </p:stCondLst>
                            <p:childTnLst>
                              <p:par>
                                <p:cTn id="17" presetID="3"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par>
                          <p:cTn id="20" fill="hold">
                            <p:stCondLst>
                              <p:cond delay="5000"/>
                            </p:stCondLst>
                            <p:childTnLst>
                              <p:par>
                                <p:cTn id="21" presetID="1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plus(in)">
                                      <p:cBhvr>
                                        <p:cTn id="23" dur="2000"/>
                                        <p:tgtEl>
                                          <p:spTgt spid="6"/>
                                        </p:tgtEl>
                                      </p:cBhvr>
                                    </p:animEffect>
                                  </p:childTnLst>
                                </p:cTn>
                              </p:par>
                            </p:childTnLst>
                          </p:cTn>
                        </p:par>
                        <p:par>
                          <p:cTn id="24" fill="hold">
                            <p:stCondLst>
                              <p:cond delay="7000"/>
                            </p:stCondLst>
                            <p:childTnLst>
                              <p:par>
                                <p:cTn id="25" presetID="3"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par>
                          <p:cTn id="28" fill="hold">
                            <p:stCondLst>
                              <p:cond delay="7500"/>
                            </p:stCondLst>
                            <p:childTnLst>
                              <p:par>
                                <p:cTn id="29" presetID="18" presetClass="entr" presetSubtype="1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a:bodyPr>
          <a:lstStyle/>
          <a:p>
            <a:r>
              <a:rPr lang="ru-RU" sz="2800" dirty="0"/>
              <a:t>Вставь пропущенные буквы, объясни</a:t>
            </a:r>
          </a:p>
        </p:txBody>
      </p:sp>
      <p:pic>
        <p:nvPicPr>
          <p:cNvPr id="4" name="Содержимое 3" descr="дюймовачка.jpg"/>
          <p:cNvPicPr>
            <a:picLocks noGrp="1" noChangeAspect="1"/>
          </p:cNvPicPr>
          <p:nvPr>
            <p:ph idx="1"/>
          </p:nvPr>
        </p:nvPicPr>
        <p:blipFill>
          <a:blip r:embed="rId2" cstate="print"/>
          <a:stretch>
            <a:fillRect/>
          </a:stretch>
        </p:blipFill>
        <p:spPr>
          <a:xfrm>
            <a:off x="0" y="1571612"/>
            <a:ext cx="2754109" cy="3895732"/>
          </a:xfrm>
        </p:spPr>
      </p:pic>
      <p:sp>
        <p:nvSpPr>
          <p:cNvPr id="5" name="TextBox 4"/>
          <p:cNvSpPr txBox="1"/>
          <p:nvPr/>
        </p:nvSpPr>
        <p:spPr>
          <a:xfrm>
            <a:off x="3000364" y="2214554"/>
            <a:ext cx="5850777" cy="2308324"/>
          </a:xfrm>
          <a:prstGeom prst="rect">
            <a:avLst/>
          </a:prstGeom>
          <a:noFill/>
        </p:spPr>
        <p:txBody>
          <a:bodyPr wrap="square" rtlCol="0">
            <a:spAutoFit/>
          </a:bodyPr>
          <a:lstStyle/>
          <a:p>
            <a:r>
              <a:rPr lang="ru-RU" dirty="0">
                <a:solidFill>
                  <a:schemeClr val="accent1">
                    <a:lumMod val="60000"/>
                    <a:lumOff val="40000"/>
                  </a:schemeClr>
                </a:solidFill>
              </a:rPr>
              <a:t>В  к … </a:t>
            </a:r>
            <a:r>
              <a:rPr lang="ru-RU" dirty="0" err="1">
                <a:solidFill>
                  <a:schemeClr val="accent1">
                    <a:lumMod val="60000"/>
                    <a:lumOff val="40000"/>
                  </a:schemeClr>
                </a:solidFill>
              </a:rPr>
              <a:t>нце</a:t>
            </a:r>
            <a:r>
              <a:rPr lang="ru-RU" dirty="0">
                <a:solidFill>
                  <a:schemeClr val="accent1">
                    <a:lumMod val="60000"/>
                    <a:lumOff val="40000"/>
                  </a:schemeClr>
                </a:solidFill>
              </a:rPr>
              <a:t>  </a:t>
            </a:r>
            <a:r>
              <a:rPr lang="ru-RU" dirty="0" err="1">
                <a:solidFill>
                  <a:schemeClr val="accent1">
                    <a:lumMod val="60000"/>
                    <a:lumOff val="40000"/>
                  </a:schemeClr>
                </a:solidFill>
              </a:rPr>
              <a:t>сент</a:t>
            </a:r>
            <a:r>
              <a:rPr lang="ru-RU" dirty="0">
                <a:solidFill>
                  <a:schemeClr val="accent1">
                    <a:lumMod val="60000"/>
                    <a:lumOff val="40000"/>
                  </a:schemeClr>
                </a:solidFill>
              </a:rPr>
              <a:t> …</a:t>
            </a:r>
            <a:r>
              <a:rPr lang="ru-RU" dirty="0" err="1">
                <a:solidFill>
                  <a:schemeClr val="accent1">
                    <a:lumMod val="60000"/>
                    <a:lumOff val="40000"/>
                  </a:schemeClr>
                </a:solidFill>
              </a:rPr>
              <a:t>бря</a:t>
            </a:r>
            <a:r>
              <a:rPr lang="ru-RU" dirty="0">
                <a:solidFill>
                  <a:schemeClr val="accent1">
                    <a:lumMod val="60000"/>
                    <a:lumOff val="40000"/>
                  </a:schemeClr>
                </a:solidFill>
              </a:rPr>
              <a:t>  ст…яла  чудес…</a:t>
            </a:r>
            <a:r>
              <a:rPr lang="ru-RU" dirty="0" err="1">
                <a:solidFill>
                  <a:schemeClr val="accent1">
                    <a:lumMod val="60000"/>
                    <a:lumOff val="40000"/>
                  </a:schemeClr>
                </a:solidFill>
              </a:rPr>
              <a:t>ная</a:t>
            </a:r>
            <a:r>
              <a:rPr lang="ru-RU" dirty="0">
                <a:solidFill>
                  <a:schemeClr val="accent1">
                    <a:lumMod val="60000"/>
                    <a:lumOff val="40000"/>
                  </a:schemeClr>
                </a:solidFill>
              </a:rPr>
              <a:t> погода.</a:t>
            </a:r>
          </a:p>
          <a:p>
            <a:r>
              <a:rPr lang="ru-RU" dirty="0">
                <a:solidFill>
                  <a:schemeClr val="accent1">
                    <a:lumMod val="60000"/>
                    <a:lumOff val="40000"/>
                  </a:schemeClr>
                </a:solidFill>
              </a:rPr>
              <a:t>В  су….</a:t>
            </a:r>
            <a:r>
              <a:rPr lang="ru-RU" dirty="0" err="1">
                <a:solidFill>
                  <a:schemeClr val="accent1">
                    <a:lumMod val="60000"/>
                    <a:lumOff val="40000"/>
                  </a:schemeClr>
                </a:solidFill>
              </a:rPr>
              <a:t>оту</a:t>
            </a:r>
            <a:r>
              <a:rPr lang="ru-RU" dirty="0">
                <a:solidFill>
                  <a:schemeClr val="accent1">
                    <a:lumMod val="60000"/>
                    <a:lumOff val="40000"/>
                  </a:schemeClr>
                </a:solidFill>
              </a:rPr>
              <a:t>  у  друзей  по…вилась  </a:t>
            </a:r>
            <a:r>
              <a:rPr lang="ru-RU" dirty="0" err="1">
                <a:solidFill>
                  <a:schemeClr val="accent1">
                    <a:lumMod val="60000"/>
                    <a:lumOff val="40000"/>
                  </a:schemeClr>
                </a:solidFill>
              </a:rPr>
              <a:t>прекрас...ная</a:t>
            </a:r>
            <a:r>
              <a:rPr lang="ru-RU" dirty="0">
                <a:solidFill>
                  <a:schemeClr val="accent1">
                    <a:lumMod val="60000"/>
                    <a:lumOff val="40000"/>
                  </a:schemeClr>
                </a:solidFill>
              </a:rPr>
              <a:t> идея – </a:t>
            </a:r>
          </a:p>
          <a:p>
            <a:r>
              <a:rPr lang="ru-RU" dirty="0" err="1">
                <a:solidFill>
                  <a:schemeClr val="accent1">
                    <a:lumMod val="60000"/>
                    <a:lumOff val="40000"/>
                  </a:schemeClr>
                </a:solidFill>
              </a:rPr>
              <a:t>сх</a:t>
            </a:r>
            <a:r>
              <a:rPr lang="ru-RU" dirty="0">
                <a:solidFill>
                  <a:schemeClr val="accent1">
                    <a:lumMod val="60000"/>
                    <a:lumOff val="40000"/>
                  </a:schemeClr>
                </a:solidFill>
              </a:rPr>
              <a:t>…</a:t>
            </a:r>
            <a:r>
              <a:rPr lang="ru-RU" dirty="0" err="1">
                <a:solidFill>
                  <a:schemeClr val="accent1">
                    <a:lumMod val="60000"/>
                    <a:lumOff val="40000"/>
                  </a:schemeClr>
                </a:solidFill>
              </a:rPr>
              <a:t>дить</a:t>
            </a:r>
            <a:r>
              <a:rPr lang="ru-RU" dirty="0">
                <a:solidFill>
                  <a:schemeClr val="accent1">
                    <a:lumMod val="60000"/>
                    <a:lumOff val="40000"/>
                  </a:schemeClr>
                </a:solidFill>
              </a:rPr>
              <a:t>  на  л…</a:t>
            </a:r>
            <a:r>
              <a:rPr lang="ru-RU" dirty="0" err="1">
                <a:solidFill>
                  <a:schemeClr val="accent1">
                    <a:lumMod val="60000"/>
                    <a:lumOff val="40000"/>
                  </a:schemeClr>
                </a:solidFill>
              </a:rPr>
              <a:t>сное</a:t>
            </a:r>
            <a:r>
              <a:rPr lang="ru-RU" dirty="0">
                <a:solidFill>
                  <a:schemeClr val="accent1">
                    <a:lumMod val="60000"/>
                    <a:lumOff val="40000"/>
                  </a:schemeClr>
                </a:solidFill>
              </a:rPr>
              <a:t>  оз…</a:t>
            </a:r>
            <a:r>
              <a:rPr lang="ru-RU" dirty="0" err="1">
                <a:solidFill>
                  <a:schemeClr val="accent1">
                    <a:lumMod val="60000"/>
                    <a:lumOff val="40000"/>
                  </a:schemeClr>
                </a:solidFill>
              </a:rPr>
              <a:t>ро</a:t>
            </a:r>
            <a:r>
              <a:rPr lang="ru-RU" dirty="0">
                <a:solidFill>
                  <a:schemeClr val="accent1">
                    <a:lumMod val="60000"/>
                    <a:lumOff val="40000"/>
                  </a:schemeClr>
                </a:solidFill>
              </a:rPr>
              <a:t>.  Б…р…га  озера  поросли </a:t>
            </a:r>
          </a:p>
          <a:p>
            <a:r>
              <a:rPr lang="ru-RU" dirty="0">
                <a:solidFill>
                  <a:schemeClr val="accent1">
                    <a:lumMod val="60000"/>
                    <a:lumOff val="40000"/>
                  </a:schemeClr>
                </a:solidFill>
              </a:rPr>
              <a:t>трос…</a:t>
            </a:r>
            <a:r>
              <a:rPr lang="ru-RU" dirty="0" err="1">
                <a:solidFill>
                  <a:schemeClr val="accent1">
                    <a:lumMod val="60000"/>
                    <a:lumOff val="40000"/>
                  </a:schemeClr>
                </a:solidFill>
              </a:rPr>
              <a:t>ником</a:t>
            </a:r>
            <a:r>
              <a:rPr lang="ru-RU" dirty="0">
                <a:solidFill>
                  <a:schemeClr val="accent1">
                    <a:lumMod val="60000"/>
                    <a:lumOff val="40000"/>
                  </a:schemeClr>
                </a:solidFill>
              </a:rPr>
              <a:t>. Вокруг  т…шина – не  </a:t>
            </a:r>
            <a:r>
              <a:rPr lang="ru-RU" dirty="0" err="1">
                <a:solidFill>
                  <a:schemeClr val="accent1">
                    <a:lumMod val="60000"/>
                    <a:lumOff val="40000"/>
                  </a:schemeClr>
                </a:solidFill>
              </a:rPr>
              <a:t>хрус</a:t>
            </a:r>
            <a:r>
              <a:rPr lang="ru-RU" dirty="0">
                <a:solidFill>
                  <a:schemeClr val="accent1">
                    <a:lumMod val="60000"/>
                    <a:lumOff val="40000"/>
                  </a:schemeClr>
                </a:solidFill>
              </a:rPr>
              <a:t>…нет  </a:t>
            </a:r>
            <a:r>
              <a:rPr lang="ru-RU" dirty="0" err="1">
                <a:solidFill>
                  <a:schemeClr val="accent1">
                    <a:lumMod val="60000"/>
                    <a:lumOff val="40000"/>
                  </a:schemeClr>
                </a:solidFill>
              </a:rPr>
              <a:t>ве</a:t>
            </a:r>
            <a:r>
              <a:rPr lang="ru-RU" dirty="0">
                <a:solidFill>
                  <a:schemeClr val="accent1">
                    <a:lumMod val="60000"/>
                    <a:lumOff val="40000"/>
                  </a:schemeClr>
                </a:solidFill>
              </a:rPr>
              <a:t>…</a:t>
            </a:r>
            <a:r>
              <a:rPr lang="ru-RU" dirty="0" err="1">
                <a:solidFill>
                  <a:schemeClr val="accent1">
                    <a:lumMod val="60000"/>
                    <a:lumOff val="40000"/>
                  </a:schemeClr>
                </a:solidFill>
              </a:rPr>
              <a:t>ка</a:t>
            </a:r>
            <a:r>
              <a:rPr lang="ru-RU" dirty="0">
                <a:solidFill>
                  <a:schemeClr val="accent1">
                    <a:lumMod val="60000"/>
                    <a:lumOff val="40000"/>
                  </a:schemeClr>
                </a:solidFill>
              </a:rPr>
              <a:t>,</a:t>
            </a:r>
          </a:p>
          <a:p>
            <a:r>
              <a:rPr lang="ru-RU" dirty="0">
                <a:solidFill>
                  <a:schemeClr val="accent1">
                    <a:lumMod val="60000"/>
                    <a:lumOff val="40000"/>
                  </a:schemeClr>
                </a:solidFill>
              </a:rPr>
              <a:t>не  свис…нет птица.  Лучи  со…</a:t>
            </a:r>
            <a:r>
              <a:rPr lang="ru-RU" dirty="0" err="1">
                <a:solidFill>
                  <a:schemeClr val="accent1">
                    <a:lumMod val="60000"/>
                    <a:lumOff val="40000"/>
                  </a:schemeClr>
                </a:solidFill>
              </a:rPr>
              <a:t>нца</a:t>
            </a:r>
            <a:r>
              <a:rPr lang="ru-RU" dirty="0">
                <a:solidFill>
                  <a:schemeClr val="accent1">
                    <a:lumMod val="60000"/>
                    <a:lumOff val="40000"/>
                  </a:schemeClr>
                </a:solidFill>
              </a:rPr>
              <a:t>  мя…ко </a:t>
            </a:r>
            <a:r>
              <a:rPr lang="ru-RU" dirty="0" err="1">
                <a:solidFill>
                  <a:schemeClr val="accent1">
                    <a:lumMod val="60000"/>
                    <a:lumOff val="40000"/>
                  </a:schemeClr>
                </a:solidFill>
              </a:rPr>
              <a:t>осв</a:t>
            </a:r>
            <a:r>
              <a:rPr lang="ru-RU" dirty="0">
                <a:solidFill>
                  <a:schemeClr val="accent1">
                    <a:lumMod val="60000"/>
                    <a:lumOff val="40000"/>
                  </a:schemeClr>
                </a:solidFill>
              </a:rPr>
              <a:t>…</a:t>
            </a:r>
            <a:r>
              <a:rPr lang="ru-RU" dirty="0" err="1">
                <a:solidFill>
                  <a:schemeClr val="accent1">
                    <a:lumMod val="60000"/>
                    <a:lumOff val="40000"/>
                  </a:schemeClr>
                </a:solidFill>
              </a:rPr>
              <a:t>щали</a:t>
            </a:r>
            <a:endParaRPr lang="ru-RU" dirty="0">
              <a:solidFill>
                <a:schemeClr val="accent1">
                  <a:lumMod val="60000"/>
                  <a:lumOff val="40000"/>
                </a:schemeClr>
              </a:solidFill>
            </a:endParaRPr>
          </a:p>
          <a:p>
            <a:r>
              <a:rPr lang="ru-RU" dirty="0" err="1">
                <a:solidFill>
                  <a:schemeClr val="accent1">
                    <a:lumMod val="60000"/>
                    <a:lumOff val="40000"/>
                  </a:schemeClr>
                </a:solidFill>
              </a:rPr>
              <a:t>прелес</a:t>
            </a:r>
            <a:r>
              <a:rPr lang="ru-RU" dirty="0">
                <a:solidFill>
                  <a:schemeClr val="accent1">
                    <a:lumMod val="60000"/>
                    <a:lumOff val="40000"/>
                  </a:schemeClr>
                </a:solidFill>
              </a:rPr>
              <a:t>…</a:t>
            </a:r>
            <a:r>
              <a:rPr lang="ru-RU" dirty="0" err="1">
                <a:solidFill>
                  <a:schemeClr val="accent1">
                    <a:lumMod val="60000"/>
                    <a:lumOff val="40000"/>
                  </a:schemeClr>
                </a:solidFill>
              </a:rPr>
              <a:t>ную</a:t>
            </a:r>
            <a:r>
              <a:rPr lang="ru-RU" dirty="0">
                <a:solidFill>
                  <a:schemeClr val="accent1">
                    <a:lumMod val="60000"/>
                    <a:lumOff val="40000"/>
                  </a:schemeClr>
                </a:solidFill>
              </a:rPr>
              <a:t>  </a:t>
            </a:r>
            <a:r>
              <a:rPr lang="ru-RU" dirty="0" err="1">
                <a:solidFill>
                  <a:schemeClr val="accent1">
                    <a:lumMod val="60000"/>
                    <a:lumOff val="40000"/>
                  </a:schemeClr>
                </a:solidFill>
              </a:rPr>
              <a:t>окрес</a:t>
            </a:r>
            <a:r>
              <a:rPr lang="ru-RU" dirty="0">
                <a:solidFill>
                  <a:schemeClr val="accent1">
                    <a:lumMod val="60000"/>
                    <a:lumOff val="40000"/>
                  </a:schemeClr>
                </a:solidFill>
              </a:rPr>
              <a:t>…</a:t>
            </a:r>
            <a:r>
              <a:rPr lang="ru-RU" dirty="0" err="1">
                <a:solidFill>
                  <a:schemeClr val="accent1">
                    <a:lumMod val="60000"/>
                    <a:lumOff val="40000"/>
                  </a:schemeClr>
                </a:solidFill>
              </a:rPr>
              <a:t>ность</a:t>
            </a:r>
            <a:r>
              <a:rPr lang="ru-RU" dirty="0">
                <a:solidFill>
                  <a:schemeClr val="accent1">
                    <a:lumMod val="60000"/>
                    <a:lumOff val="40000"/>
                  </a:schemeClr>
                </a:solidFill>
              </a:rPr>
              <a:t>. Наступил поз…</a:t>
            </a:r>
            <a:r>
              <a:rPr lang="ru-RU" dirty="0" err="1">
                <a:solidFill>
                  <a:schemeClr val="accent1">
                    <a:lumMod val="60000"/>
                    <a:lumOff val="40000"/>
                  </a:schemeClr>
                </a:solidFill>
              </a:rPr>
              <a:t>ний</a:t>
            </a:r>
            <a:r>
              <a:rPr lang="ru-RU" dirty="0">
                <a:solidFill>
                  <a:schemeClr val="accent1">
                    <a:lumMod val="60000"/>
                    <a:lumOff val="40000"/>
                  </a:schemeClr>
                </a:solidFill>
              </a:rPr>
              <a:t> вечер.</a:t>
            </a:r>
          </a:p>
          <a:p>
            <a:r>
              <a:rPr lang="ru-RU" dirty="0">
                <a:solidFill>
                  <a:schemeClr val="accent1">
                    <a:lumMod val="60000"/>
                    <a:lumOff val="40000"/>
                  </a:schemeClr>
                </a:solidFill>
              </a:rPr>
              <a:t>Р…</a:t>
            </a:r>
            <a:r>
              <a:rPr lang="ru-RU" dirty="0" err="1">
                <a:solidFill>
                  <a:schemeClr val="accent1">
                    <a:lumMod val="60000"/>
                    <a:lumOff val="40000"/>
                  </a:schemeClr>
                </a:solidFill>
              </a:rPr>
              <a:t>бята</a:t>
            </a:r>
            <a:r>
              <a:rPr lang="ru-RU" dirty="0">
                <a:solidFill>
                  <a:schemeClr val="accent1">
                    <a:lumMod val="60000"/>
                    <a:lumOff val="40000"/>
                  </a:schemeClr>
                </a:solidFill>
              </a:rPr>
              <a:t>  развели  костёр.  Как   вкус…на  п…</a:t>
            </a:r>
            <a:r>
              <a:rPr lang="ru-RU" dirty="0" err="1">
                <a:solidFill>
                  <a:schemeClr val="accent1">
                    <a:lumMod val="60000"/>
                    <a:lumOff val="40000"/>
                  </a:schemeClr>
                </a:solidFill>
              </a:rPr>
              <a:t>чёная</a:t>
            </a:r>
            <a:r>
              <a:rPr lang="ru-RU" dirty="0">
                <a:solidFill>
                  <a:schemeClr val="accent1">
                    <a:lumMod val="60000"/>
                    <a:lumOff val="40000"/>
                  </a:schemeClr>
                </a:solidFill>
              </a:rPr>
              <a:t>  на  </a:t>
            </a:r>
          </a:p>
          <a:p>
            <a:r>
              <a:rPr lang="ru-RU" dirty="0">
                <a:solidFill>
                  <a:schemeClr val="accent1">
                    <a:lumMod val="60000"/>
                    <a:lumOff val="40000"/>
                  </a:schemeClr>
                </a:solidFill>
              </a:rPr>
              <a:t>углях  к…</a:t>
            </a:r>
            <a:r>
              <a:rPr lang="ru-RU" dirty="0" err="1">
                <a:solidFill>
                  <a:schemeClr val="accent1">
                    <a:lumMod val="60000"/>
                    <a:lumOff val="40000"/>
                  </a:schemeClr>
                </a:solidFill>
              </a:rPr>
              <a:t>ртошка</a:t>
            </a:r>
            <a:r>
              <a:rPr lang="ru-RU" dirty="0">
                <a:solidFill>
                  <a:schemeClr val="accent1">
                    <a:lumMod val="60000"/>
                    <a:lumOff val="40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800" decel="100000"/>
                                        <p:tgtEl>
                                          <p:spTgt spid="2"/>
                                        </p:tgtEl>
                                      </p:cBhvr>
                                    </p:animEffect>
                                    <p:anim calcmode="lin" valueType="num">
                                      <p:cBhvr>
                                        <p:cTn id="14" dur="800" decel="100000" fill="hold"/>
                                        <p:tgtEl>
                                          <p:spTgt spid="2"/>
                                        </p:tgtEl>
                                        <p:attrNameLst>
                                          <p:attrName>style.rotation</p:attrName>
                                        </p:attrNameLst>
                                      </p:cBhvr>
                                      <p:tavLst>
                                        <p:tav tm="0">
                                          <p:val>
                                            <p:fltVal val="-90"/>
                                          </p:val>
                                        </p:tav>
                                        <p:tav tm="100000">
                                          <p:val>
                                            <p:fltVal val="0"/>
                                          </p:val>
                                        </p:tav>
                                      </p:tavLst>
                                    </p:anim>
                                    <p:anim calcmode="lin" valueType="num">
                                      <p:cBhvr>
                                        <p:cTn id="15" dur="800" decel="100000" fill="hold"/>
                                        <p:tgtEl>
                                          <p:spTgt spid="2"/>
                                        </p:tgtEl>
                                        <p:attrNameLst>
                                          <p:attrName>ppt_x</p:attrName>
                                        </p:attrNameLst>
                                      </p:cBhvr>
                                      <p:tavLst>
                                        <p:tav tm="0">
                                          <p:val>
                                            <p:strVal val="#ppt_x+0.4"/>
                                          </p:val>
                                        </p:tav>
                                        <p:tav tm="100000">
                                          <p:val>
                                            <p:strVal val="#ppt_x-0.05"/>
                                          </p:val>
                                        </p:tav>
                                      </p:tavLst>
                                    </p:anim>
                                    <p:anim calcmode="lin" valueType="num">
                                      <p:cBhvr>
                                        <p:cTn id="16" dur="800" decel="100000" fill="hold"/>
                                        <p:tgtEl>
                                          <p:spTgt spid="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26" presetClass="entr" presetSubtype="0" fill="hold"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80">
                                          <p:stCondLst>
                                            <p:cond delay="0"/>
                                          </p:stCondLst>
                                        </p:cTn>
                                        <p:tgtEl>
                                          <p:spTgt spid="5">
                                            <p:txEl>
                                              <p:pRg st="0" end="0"/>
                                            </p:txEl>
                                          </p:spTgt>
                                        </p:tgtEl>
                                      </p:cBhvr>
                                    </p:animEffect>
                                    <p:anim calcmode="lin" valueType="num">
                                      <p:cBhvr>
                                        <p:cTn id="2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xEl>
                                              <p:pRg st="0" end="0"/>
                                            </p:txEl>
                                          </p:spTgt>
                                        </p:tgtEl>
                                      </p:cBhvr>
                                      <p:to x="100000" y="60000"/>
                                    </p:animScale>
                                    <p:animScale>
                                      <p:cBhvr>
                                        <p:cTn id="29" dur="166" decel="50000">
                                          <p:stCondLst>
                                            <p:cond delay="676"/>
                                          </p:stCondLst>
                                        </p:cTn>
                                        <p:tgtEl>
                                          <p:spTgt spid="5">
                                            <p:txEl>
                                              <p:pRg st="0" end="0"/>
                                            </p:txEl>
                                          </p:spTgt>
                                        </p:tgtEl>
                                      </p:cBhvr>
                                      <p:to x="100000" y="100000"/>
                                    </p:animScale>
                                    <p:animScale>
                                      <p:cBhvr>
                                        <p:cTn id="30" dur="26">
                                          <p:stCondLst>
                                            <p:cond delay="1312"/>
                                          </p:stCondLst>
                                        </p:cTn>
                                        <p:tgtEl>
                                          <p:spTgt spid="5">
                                            <p:txEl>
                                              <p:pRg st="0" end="0"/>
                                            </p:txEl>
                                          </p:spTgt>
                                        </p:tgtEl>
                                      </p:cBhvr>
                                      <p:to x="100000" y="80000"/>
                                    </p:animScale>
                                    <p:animScale>
                                      <p:cBhvr>
                                        <p:cTn id="31" dur="166" decel="50000">
                                          <p:stCondLst>
                                            <p:cond delay="1338"/>
                                          </p:stCondLst>
                                        </p:cTn>
                                        <p:tgtEl>
                                          <p:spTgt spid="5">
                                            <p:txEl>
                                              <p:pRg st="0" end="0"/>
                                            </p:txEl>
                                          </p:spTgt>
                                        </p:tgtEl>
                                      </p:cBhvr>
                                      <p:to x="100000" y="100000"/>
                                    </p:animScale>
                                    <p:animScale>
                                      <p:cBhvr>
                                        <p:cTn id="32" dur="26">
                                          <p:stCondLst>
                                            <p:cond delay="1642"/>
                                          </p:stCondLst>
                                        </p:cTn>
                                        <p:tgtEl>
                                          <p:spTgt spid="5">
                                            <p:txEl>
                                              <p:pRg st="0" end="0"/>
                                            </p:txEl>
                                          </p:spTgt>
                                        </p:tgtEl>
                                      </p:cBhvr>
                                      <p:to x="100000" y="90000"/>
                                    </p:animScale>
                                    <p:animScale>
                                      <p:cBhvr>
                                        <p:cTn id="33" dur="166" decel="50000">
                                          <p:stCondLst>
                                            <p:cond delay="1668"/>
                                          </p:stCondLst>
                                        </p:cTn>
                                        <p:tgtEl>
                                          <p:spTgt spid="5">
                                            <p:txEl>
                                              <p:pRg st="0" end="0"/>
                                            </p:txEl>
                                          </p:spTgt>
                                        </p:tgtEl>
                                      </p:cBhvr>
                                      <p:to x="100000" y="100000"/>
                                    </p:animScale>
                                    <p:animScale>
                                      <p:cBhvr>
                                        <p:cTn id="34" dur="26">
                                          <p:stCondLst>
                                            <p:cond delay="1808"/>
                                          </p:stCondLst>
                                        </p:cTn>
                                        <p:tgtEl>
                                          <p:spTgt spid="5">
                                            <p:txEl>
                                              <p:pRg st="0" end="0"/>
                                            </p:txEl>
                                          </p:spTgt>
                                        </p:tgtEl>
                                      </p:cBhvr>
                                      <p:to x="100000" y="95000"/>
                                    </p:animScale>
                                    <p:animScale>
                                      <p:cBhvr>
                                        <p:cTn id="35" dur="166" decel="50000">
                                          <p:stCondLst>
                                            <p:cond delay="1834"/>
                                          </p:stCondLst>
                                        </p:cTn>
                                        <p:tgtEl>
                                          <p:spTgt spid="5">
                                            <p:txEl>
                                              <p:pRg st="0" end="0"/>
                                            </p:txEl>
                                          </p:spTgt>
                                        </p:tgtEl>
                                      </p:cBhvr>
                                      <p:to x="100000" y="100000"/>
                                    </p:animScale>
                                  </p:childTnLst>
                                </p:cTn>
                              </p:par>
                            </p:childTnLst>
                          </p:cTn>
                        </p:par>
                        <p:par>
                          <p:cTn id="36" fill="hold">
                            <p:stCondLst>
                              <p:cond delay="4000"/>
                            </p:stCondLst>
                            <p:childTnLst>
                              <p:par>
                                <p:cTn id="37" presetID="26" presetClass="entr" presetSubtype="0" fill="hold" nodeType="after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down)">
                                      <p:cBhvr>
                                        <p:cTn id="39" dur="580">
                                          <p:stCondLst>
                                            <p:cond delay="0"/>
                                          </p:stCondLst>
                                        </p:cTn>
                                        <p:tgtEl>
                                          <p:spTgt spid="5">
                                            <p:txEl>
                                              <p:pRg st="1" end="1"/>
                                            </p:txEl>
                                          </p:spTgt>
                                        </p:tgtEl>
                                      </p:cBhvr>
                                    </p:animEffect>
                                    <p:anim calcmode="lin" valueType="num">
                                      <p:cBhvr>
                                        <p:cTn id="40"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1" end="1"/>
                                            </p:txEl>
                                          </p:spTgt>
                                        </p:tgtEl>
                                      </p:cBhvr>
                                      <p:to x="100000" y="60000"/>
                                    </p:animScale>
                                    <p:animScale>
                                      <p:cBhvr>
                                        <p:cTn id="46" dur="166" decel="50000">
                                          <p:stCondLst>
                                            <p:cond delay="676"/>
                                          </p:stCondLst>
                                        </p:cTn>
                                        <p:tgtEl>
                                          <p:spTgt spid="5">
                                            <p:txEl>
                                              <p:pRg st="1" end="1"/>
                                            </p:txEl>
                                          </p:spTgt>
                                        </p:tgtEl>
                                      </p:cBhvr>
                                      <p:to x="100000" y="100000"/>
                                    </p:animScale>
                                    <p:animScale>
                                      <p:cBhvr>
                                        <p:cTn id="47" dur="26">
                                          <p:stCondLst>
                                            <p:cond delay="1312"/>
                                          </p:stCondLst>
                                        </p:cTn>
                                        <p:tgtEl>
                                          <p:spTgt spid="5">
                                            <p:txEl>
                                              <p:pRg st="1" end="1"/>
                                            </p:txEl>
                                          </p:spTgt>
                                        </p:tgtEl>
                                      </p:cBhvr>
                                      <p:to x="100000" y="80000"/>
                                    </p:animScale>
                                    <p:animScale>
                                      <p:cBhvr>
                                        <p:cTn id="48" dur="166" decel="50000">
                                          <p:stCondLst>
                                            <p:cond delay="1338"/>
                                          </p:stCondLst>
                                        </p:cTn>
                                        <p:tgtEl>
                                          <p:spTgt spid="5">
                                            <p:txEl>
                                              <p:pRg st="1" end="1"/>
                                            </p:txEl>
                                          </p:spTgt>
                                        </p:tgtEl>
                                      </p:cBhvr>
                                      <p:to x="100000" y="100000"/>
                                    </p:animScale>
                                    <p:animScale>
                                      <p:cBhvr>
                                        <p:cTn id="49" dur="26">
                                          <p:stCondLst>
                                            <p:cond delay="1642"/>
                                          </p:stCondLst>
                                        </p:cTn>
                                        <p:tgtEl>
                                          <p:spTgt spid="5">
                                            <p:txEl>
                                              <p:pRg st="1" end="1"/>
                                            </p:txEl>
                                          </p:spTgt>
                                        </p:tgtEl>
                                      </p:cBhvr>
                                      <p:to x="100000" y="90000"/>
                                    </p:animScale>
                                    <p:animScale>
                                      <p:cBhvr>
                                        <p:cTn id="50" dur="166" decel="50000">
                                          <p:stCondLst>
                                            <p:cond delay="1668"/>
                                          </p:stCondLst>
                                        </p:cTn>
                                        <p:tgtEl>
                                          <p:spTgt spid="5">
                                            <p:txEl>
                                              <p:pRg st="1" end="1"/>
                                            </p:txEl>
                                          </p:spTgt>
                                        </p:tgtEl>
                                      </p:cBhvr>
                                      <p:to x="100000" y="100000"/>
                                    </p:animScale>
                                    <p:animScale>
                                      <p:cBhvr>
                                        <p:cTn id="51" dur="26">
                                          <p:stCondLst>
                                            <p:cond delay="1808"/>
                                          </p:stCondLst>
                                        </p:cTn>
                                        <p:tgtEl>
                                          <p:spTgt spid="5">
                                            <p:txEl>
                                              <p:pRg st="1" end="1"/>
                                            </p:txEl>
                                          </p:spTgt>
                                        </p:tgtEl>
                                      </p:cBhvr>
                                      <p:to x="100000" y="95000"/>
                                    </p:animScale>
                                    <p:animScale>
                                      <p:cBhvr>
                                        <p:cTn id="52" dur="166" decel="50000">
                                          <p:stCondLst>
                                            <p:cond delay="1834"/>
                                          </p:stCondLst>
                                        </p:cTn>
                                        <p:tgtEl>
                                          <p:spTgt spid="5">
                                            <p:txEl>
                                              <p:pRg st="1" end="1"/>
                                            </p:txEl>
                                          </p:spTgt>
                                        </p:tgtEl>
                                      </p:cBhvr>
                                      <p:to x="100000" y="100000"/>
                                    </p:animScale>
                                  </p:childTnLst>
                                </p:cTn>
                              </p:par>
                            </p:childTnLst>
                          </p:cTn>
                        </p:par>
                        <p:par>
                          <p:cTn id="53" fill="hold">
                            <p:stCondLst>
                              <p:cond delay="6000"/>
                            </p:stCondLst>
                            <p:childTnLst>
                              <p:par>
                                <p:cTn id="54" presetID="26" presetClass="entr" presetSubtype="0" fill="hold" nodeType="after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wipe(down)">
                                      <p:cBhvr>
                                        <p:cTn id="56" dur="580">
                                          <p:stCondLst>
                                            <p:cond delay="0"/>
                                          </p:stCondLst>
                                        </p:cTn>
                                        <p:tgtEl>
                                          <p:spTgt spid="5">
                                            <p:txEl>
                                              <p:pRg st="2" end="2"/>
                                            </p:txEl>
                                          </p:spTgt>
                                        </p:tgtEl>
                                      </p:cBhvr>
                                    </p:animEffect>
                                    <p:anim calcmode="lin" valueType="num">
                                      <p:cBhvr>
                                        <p:cTn id="57"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5">
                                            <p:txEl>
                                              <p:pRg st="2" end="2"/>
                                            </p:txEl>
                                          </p:spTgt>
                                        </p:tgtEl>
                                      </p:cBhvr>
                                      <p:to x="100000" y="60000"/>
                                    </p:animScale>
                                    <p:animScale>
                                      <p:cBhvr>
                                        <p:cTn id="63" dur="166" decel="50000">
                                          <p:stCondLst>
                                            <p:cond delay="676"/>
                                          </p:stCondLst>
                                        </p:cTn>
                                        <p:tgtEl>
                                          <p:spTgt spid="5">
                                            <p:txEl>
                                              <p:pRg st="2" end="2"/>
                                            </p:txEl>
                                          </p:spTgt>
                                        </p:tgtEl>
                                      </p:cBhvr>
                                      <p:to x="100000" y="100000"/>
                                    </p:animScale>
                                    <p:animScale>
                                      <p:cBhvr>
                                        <p:cTn id="64" dur="26">
                                          <p:stCondLst>
                                            <p:cond delay="1312"/>
                                          </p:stCondLst>
                                        </p:cTn>
                                        <p:tgtEl>
                                          <p:spTgt spid="5">
                                            <p:txEl>
                                              <p:pRg st="2" end="2"/>
                                            </p:txEl>
                                          </p:spTgt>
                                        </p:tgtEl>
                                      </p:cBhvr>
                                      <p:to x="100000" y="80000"/>
                                    </p:animScale>
                                    <p:animScale>
                                      <p:cBhvr>
                                        <p:cTn id="65" dur="166" decel="50000">
                                          <p:stCondLst>
                                            <p:cond delay="1338"/>
                                          </p:stCondLst>
                                        </p:cTn>
                                        <p:tgtEl>
                                          <p:spTgt spid="5">
                                            <p:txEl>
                                              <p:pRg st="2" end="2"/>
                                            </p:txEl>
                                          </p:spTgt>
                                        </p:tgtEl>
                                      </p:cBhvr>
                                      <p:to x="100000" y="100000"/>
                                    </p:animScale>
                                    <p:animScale>
                                      <p:cBhvr>
                                        <p:cTn id="66" dur="26">
                                          <p:stCondLst>
                                            <p:cond delay="1642"/>
                                          </p:stCondLst>
                                        </p:cTn>
                                        <p:tgtEl>
                                          <p:spTgt spid="5">
                                            <p:txEl>
                                              <p:pRg st="2" end="2"/>
                                            </p:txEl>
                                          </p:spTgt>
                                        </p:tgtEl>
                                      </p:cBhvr>
                                      <p:to x="100000" y="90000"/>
                                    </p:animScale>
                                    <p:animScale>
                                      <p:cBhvr>
                                        <p:cTn id="67" dur="166" decel="50000">
                                          <p:stCondLst>
                                            <p:cond delay="1668"/>
                                          </p:stCondLst>
                                        </p:cTn>
                                        <p:tgtEl>
                                          <p:spTgt spid="5">
                                            <p:txEl>
                                              <p:pRg st="2" end="2"/>
                                            </p:txEl>
                                          </p:spTgt>
                                        </p:tgtEl>
                                      </p:cBhvr>
                                      <p:to x="100000" y="100000"/>
                                    </p:animScale>
                                    <p:animScale>
                                      <p:cBhvr>
                                        <p:cTn id="68" dur="26">
                                          <p:stCondLst>
                                            <p:cond delay="1808"/>
                                          </p:stCondLst>
                                        </p:cTn>
                                        <p:tgtEl>
                                          <p:spTgt spid="5">
                                            <p:txEl>
                                              <p:pRg st="2" end="2"/>
                                            </p:txEl>
                                          </p:spTgt>
                                        </p:tgtEl>
                                      </p:cBhvr>
                                      <p:to x="100000" y="95000"/>
                                    </p:animScale>
                                    <p:animScale>
                                      <p:cBhvr>
                                        <p:cTn id="69" dur="166" decel="50000">
                                          <p:stCondLst>
                                            <p:cond delay="1834"/>
                                          </p:stCondLst>
                                        </p:cTn>
                                        <p:tgtEl>
                                          <p:spTgt spid="5">
                                            <p:txEl>
                                              <p:pRg st="2" end="2"/>
                                            </p:txEl>
                                          </p:spTgt>
                                        </p:tgtEl>
                                      </p:cBhvr>
                                      <p:to x="100000" y="100000"/>
                                    </p:animScale>
                                  </p:childTnLst>
                                </p:cTn>
                              </p:par>
                            </p:childTnLst>
                          </p:cTn>
                        </p:par>
                        <p:par>
                          <p:cTn id="70" fill="hold">
                            <p:stCondLst>
                              <p:cond delay="8000"/>
                            </p:stCondLst>
                            <p:childTnLst>
                              <p:par>
                                <p:cTn id="71" presetID="26" presetClass="entr" presetSubtype="0" fill="hold" nodeType="after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Effect transition="in" filter="wipe(down)">
                                      <p:cBhvr>
                                        <p:cTn id="73" dur="580">
                                          <p:stCondLst>
                                            <p:cond delay="0"/>
                                          </p:stCondLst>
                                        </p:cTn>
                                        <p:tgtEl>
                                          <p:spTgt spid="5">
                                            <p:txEl>
                                              <p:pRg st="3" end="3"/>
                                            </p:txEl>
                                          </p:spTgt>
                                        </p:tgtEl>
                                      </p:cBhvr>
                                    </p:animEffect>
                                    <p:anim calcmode="lin" valueType="num">
                                      <p:cBhvr>
                                        <p:cTn id="74"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xEl>
                                              <p:pRg st="3" end="3"/>
                                            </p:txEl>
                                          </p:spTgt>
                                        </p:tgtEl>
                                      </p:cBhvr>
                                      <p:to x="100000" y="60000"/>
                                    </p:animScale>
                                    <p:animScale>
                                      <p:cBhvr>
                                        <p:cTn id="80" dur="166" decel="50000">
                                          <p:stCondLst>
                                            <p:cond delay="676"/>
                                          </p:stCondLst>
                                        </p:cTn>
                                        <p:tgtEl>
                                          <p:spTgt spid="5">
                                            <p:txEl>
                                              <p:pRg st="3" end="3"/>
                                            </p:txEl>
                                          </p:spTgt>
                                        </p:tgtEl>
                                      </p:cBhvr>
                                      <p:to x="100000" y="100000"/>
                                    </p:animScale>
                                    <p:animScale>
                                      <p:cBhvr>
                                        <p:cTn id="81" dur="26">
                                          <p:stCondLst>
                                            <p:cond delay="1312"/>
                                          </p:stCondLst>
                                        </p:cTn>
                                        <p:tgtEl>
                                          <p:spTgt spid="5">
                                            <p:txEl>
                                              <p:pRg st="3" end="3"/>
                                            </p:txEl>
                                          </p:spTgt>
                                        </p:tgtEl>
                                      </p:cBhvr>
                                      <p:to x="100000" y="80000"/>
                                    </p:animScale>
                                    <p:animScale>
                                      <p:cBhvr>
                                        <p:cTn id="82" dur="166" decel="50000">
                                          <p:stCondLst>
                                            <p:cond delay="1338"/>
                                          </p:stCondLst>
                                        </p:cTn>
                                        <p:tgtEl>
                                          <p:spTgt spid="5">
                                            <p:txEl>
                                              <p:pRg st="3" end="3"/>
                                            </p:txEl>
                                          </p:spTgt>
                                        </p:tgtEl>
                                      </p:cBhvr>
                                      <p:to x="100000" y="100000"/>
                                    </p:animScale>
                                    <p:animScale>
                                      <p:cBhvr>
                                        <p:cTn id="83" dur="26">
                                          <p:stCondLst>
                                            <p:cond delay="1642"/>
                                          </p:stCondLst>
                                        </p:cTn>
                                        <p:tgtEl>
                                          <p:spTgt spid="5">
                                            <p:txEl>
                                              <p:pRg st="3" end="3"/>
                                            </p:txEl>
                                          </p:spTgt>
                                        </p:tgtEl>
                                      </p:cBhvr>
                                      <p:to x="100000" y="90000"/>
                                    </p:animScale>
                                    <p:animScale>
                                      <p:cBhvr>
                                        <p:cTn id="84" dur="166" decel="50000">
                                          <p:stCondLst>
                                            <p:cond delay="1668"/>
                                          </p:stCondLst>
                                        </p:cTn>
                                        <p:tgtEl>
                                          <p:spTgt spid="5">
                                            <p:txEl>
                                              <p:pRg st="3" end="3"/>
                                            </p:txEl>
                                          </p:spTgt>
                                        </p:tgtEl>
                                      </p:cBhvr>
                                      <p:to x="100000" y="100000"/>
                                    </p:animScale>
                                    <p:animScale>
                                      <p:cBhvr>
                                        <p:cTn id="85" dur="26">
                                          <p:stCondLst>
                                            <p:cond delay="1808"/>
                                          </p:stCondLst>
                                        </p:cTn>
                                        <p:tgtEl>
                                          <p:spTgt spid="5">
                                            <p:txEl>
                                              <p:pRg st="3" end="3"/>
                                            </p:txEl>
                                          </p:spTgt>
                                        </p:tgtEl>
                                      </p:cBhvr>
                                      <p:to x="100000" y="95000"/>
                                    </p:animScale>
                                    <p:animScale>
                                      <p:cBhvr>
                                        <p:cTn id="86" dur="166" decel="50000">
                                          <p:stCondLst>
                                            <p:cond delay="1834"/>
                                          </p:stCondLst>
                                        </p:cTn>
                                        <p:tgtEl>
                                          <p:spTgt spid="5">
                                            <p:txEl>
                                              <p:pRg st="3" end="3"/>
                                            </p:txEl>
                                          </p:spTgt>
                                        </p:tgtEl>
                                      </p:cBhvr>
                                      <p:to x="100000" y="100000"/>
                                    </p:animScale>
                                  </p:childTnLst>
                                </p:cTn>
                              </p:par>
                            </p:childTnLst>
                          </p:cTn>
                        </p:par>
                        <p:par>
                          <p:cTn id="87" fill="hold">
                            <p:stCondLst>
                              <p:cond delay="10000"/>
                            </p:stCondLst>
                            <p:childTnLst>
                              <p:par>
                                <p:cTn id="88" presetID="26" presetClass="entr" presetSubtype="0" fill="hold" nodeType="afterEffect">
                                  <p:stCondLst>
                                    <p:cond delay="0"/>
                                  </p:stCondLst>
                                  <p:childTnLst>
                                    <p:set>
                                      <p:cBhvr>
                                        <p:cTn id="89" dur="1" fill="hold">
                                          <p:stCondLst>
                                            <p:cond delay="0"/>
                                          </p:stCondLst>
                                        </p:cTn>
                                        <p:tgtEl>
                                          <p:spTgt spid="5">
                                            <p:txEl>
                                              <p:pRg st="4" end="4"/>
                                            </p:txEl>
                                          </p:spTgt>
                                        </p:tgtEl>
                                        <p:attrNameLst>
                                          <p:attrName>style.visibility</p:attrName>
                                        </p:attrNameLst>
                                      </p:cBhvr>
                                      <p:to>
                                        <p:strVal val="visible"/>
                                      </p:to>
                                    </p:set>
                                    <p:animEffect transition="in" filter="wipe(down)">
                                      <p:cBhvr>
                                        <p:cTn id="90" dur="580">
                                          <p:stCondLst>
                                            <p:cond delay="0"/>
                                          </p:stCondLst>
                                        </p:cTn>
                                        <p:tgtEl>
                                          <p:spTgt spid="5">
                                            <p:txEl>
                                              <p:pRg st="4" end="4"/>
                                            </p:txEl>
                                          </p:spTgt>
                                        </p:tgtEl>
                                      </p:cBhvr>
                                    </p:animEffect>
                                    <p:anim calcmode="lin" valueType="num">
                                      <p:cBhvr>
                                        <p:cTn id="91"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96" dur="26">
                                          <p:stCondLst>
                                            <p:cond delay="650"/>
                                          </p:stCondLst>
                                        </p:cTn>
                                        <p:tgtEl>
                                          <p:spTgt spid="5">
                                            <p:txEl>
                                              <p:pRg st="4" end="4"/>
                                            </p:txEl>
                                          </p:spTgt>
                                        </p:tgtEl>
                                      </p:cBhvr>
                                      <p:to x="100000" y="60000"/>
                                    </p:animScale>
                                    <p:animScale>
                                      <p:cBhvr>
                                        <p:cTn id="97" dur="166" decel="50000">
                                          <p:stCondLst>
                                            <p:cond delay="676"/>
                                          </p:stCondLst>
                                        </p:cTn>
                                        <p:tgtEl>
                                          <p:spTgt spid="5">
                                            <p:txEl>
                                              <p:pRg st="4" end="4"/>
                                            </p:txEl>
                                          </p:spTgt>
                                        </p:tgtEl>
                                      </p:cBhvr>
                                      <p:to x="100000" y="100000"/>
                                    </p:animScale>
                                    <p:animScale>
                                      <p:cBhvr>
                                        <p:cTn id="98" dur="26">
                                          <p:stCondLst>
                                            <p:cond delay="1312"/>
                                          </p:stCondLst>
                                        </p:cTn>
                                        <p:tgtEl>
                                          <p:spTgt spid="5">
                                            <p:txEl>
                                              <p:pRg st="4" end="4"/>
                                            </p:txEl>
                                          </p:spTgt>
                                        </p:tgtEl>
                                      </p:cBhvr>
                                      <p:to x="100000" y="80000"/>
                                    </p:animScale>
                                    <p:animScale>
                                      <p:cBhvr>
                                        <p:cTn id="99" dur="166" decel="50000">
                                          <p:stCondLst>
                                            <p:cond delay="1338"/>
                                          </p:stCondLst>
                                        </p:cTn>
                                        <p:tgtEl>
                                          <p:spTgt spid="5">
                                            <p:txEl>
                                              <p:pRg st="4" end="4"/>
                                            </p:txEl>
                                          </p:spTgt>
                                        </p:tgtEl>
                                      </p:cBhvr>
                                      <p:to x="100000" y="100000"/>
                                    </p:animScale>
                                    <p:animScale>
                                      <p:cBhvr>
                                        <p:cTn id="100" dur="26">
                                          <p:stCondLst>
                                            <p:cond delay="1642"/>
                                          </p:stCondLst>
                                        </p:cTn>
                                        <p:tgtEl>
                                          <p:spTgt spid="5">
                                            <p:txEl>
                                              <p:pRg st="4" end="4"/>
                                            </p:txEl>
                                          </p:spTgt>
                                        </p:tgtEl>
                                      </p:cBhvr>
                                      <p:to x="100000" y="90000"/>
                                    </p:animScale>
                                    <p:animScale>
                                      <p:cBhvr>
                                        <p:cTn id="101" dur="166" decel="50000">
                                          <p:stCondLst>
                                            <p:cond delay="1668"/>
                                          </p:stCondLst>
                                        </p:cTn>
                                        <p:tgtEl>
                                          <p:spTgt spid="5">
                                            <p:txEl>
                                              <p:pRg st="4" end="4"/>
                                            </p:txEl>
                                          </p:spTgt>
                                        </p:tgtEl>
                                      </p:cBhvr>
                                      <p:to x="100000" y="100000"/>
                                    </p:animScale>
                                    <p:animScale>
                                      <p:cBhvr>
                                        <p:cTn id="102" dur="26">
                                          <p:stCondLst>
                                            <p:cond delay="1808"/>
                                          </p:stCondLst>
                                        </p:cTn>
                                        <p:tgtEl>
                                          <p:spTgt spid="5">
                                            <p:txEl>
                                              <p:pRg st="4" end="4"/>
                                            </p:txEl>
                                          </p:spTgt>
                                        </p:tgtEl>
                                      </p:cBhvr>
                                      <p:to x="100000" y="95000"/>
                                    </p:animScale>
                                    <p:animScale>
                                      <p:cBhvr>
                                        <p:cTn id="103" dur="166" decel="50000">
                                          <p:stCondLst>
                                            <p:cond delay="1834"/>
                                          </p:stCondLst>
                                        </p:cTn>
                                        <p:tgtEl>
                                          <p:spTgt spid="5">
                                            <p:txEl>
                                              <p:pRg st="4" end="4"/>
                                            </p:txEl>
                                          </p:spTgt>
                                        </p:tgtEl>
                                      </p:cBhvr>
                                      <p:to x="100000" y="100000"/>
                                    </p:animScale>
                                  </p:childTnLst>
                                </p:cTn>
                              </p:par>
                            </p:childTnLst>
                          </p:cTn>
                        </p:par>
                        <p:par>
                          <p:cTn id="104" fill="hold">
                            <p:stCondLst>
                              <p:cond delay="12000"/>
                            </p:stCondLst>
                            <p:childTnLst>
                              <p:par>
                                <p:cTn id="105" presetID="26" presetClass="entr" presetSubtype="0" fill="hold" nodeType="afterEffect">
                                  <p:stCondLst>
                                    <p:cond delay="0"/>
                                  </p:stCondLst>
                                  <p:childTnLst>
                                    <p:set>
                                      <p:cBhvr>
                                        <p:cTn id="106" dur="1" fill="hold">
                                          <p:stCondLst>
                                            <p:cond delay="0"/>
                                          </p:stCondLst>
                                        </p:cTn>
                                        <p:tgtEl>
                                          <p:spTgt spid="5">
                                            <p:txEl>
                                              <p:pRg st="5" end="5"/>
                                            </p:txEl>
                                          </p:spTgt>
                                        </p:tgtEl>
                                        <p:attrNameLst>
                                          <p:attrName>style.visibility</p:attrName>
                                        </p:attrNameLst>
                                      </p:cBhvr>
                                      <p:to>
                                        <p:strVal val="visible"/>
                                      </p:to>
                                    </p:set>
                                    <p:animEffect transition="in" filter="wipe(down)">
                                      <p:cBhvr>
                                        <p:cTn id="107" dur="580">
                                          <p:stCondLst>
                                            <p:cond delay="0"/>
                                          </p:stCondLst>
                                        </p:cTn>
                                        <p:tgtEl>
                                          <p:spTgt spid="5">
                                            <p:txEl>
                                              <p:pRg st="5" end="5"/>
                                            </p:txEl>
                                          </p:spTgt>
                                        </p:tgtEl>
                                      </p:cBhvr>
                                    </p:animEffect>
                                    <p:anim calcmode="lin" valueType="num">
                                      <p:cBhvr>
                                        <p:cTn id="108"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5">
                                            <p:txEl>
                                              <p:pRg st="5" end="5"/>
                                            </p:txEl>
                                          </p:spTgt>
                                        </p:tgtEl>
                                      </p:cBhvr>
                                      <p:to x="100000" y="60000"/>
                                    </p:animScale>
                                    <p:animScale>
                                      <p:cBhvr>
                                        <p:cTn id="114" dur="166" decel="50000">
                                          <p:stCondLst>
                                            <p:cond delay="676"/>
                                          </p:stCondLst>
                                        </p:cTn>
                                        <p:tgtEl>
                                          <p:spTgt spid="5">
                                            <p:txEl>
                                              <p:pRg st="5" end="5"/>
                                            </p:txEl>
                                          </p:spTgt>
                                        </p:tgtEl>
                                      </p:cBhvr>
                                      <p:to x="100000" y="100000"/>
                                    </p:animScale>
                                    <p:animScale>
                                      <p:cBhvr>
                                        <p:cTn id="115" dur="26">
                                          <p:stCondLst>
                                            <p:cond delay="1312"/>
                                          </p:stCondLst>
                                        </p:cTn>
                                        <p:tgtEl>
                                          <p:spTgt spid="5">
                                            <p:txEl>
                                              <p:pRg st="5" end="5"/>
                                            </p:txEl>
                                          </p:spTgt>
                                        </p:tgtEl>
                                      </p:cBhvr>
                                      <p:to x="100000" y="80000"/>
                                    </p:animScale>
                                    <p:animScale>
                                      <p:cBhvr>
                                        <p:cTn id="116" dur="166" decel="50000">
                                          <p:stCondLst>
                                            <p:cond delay="1338"/>
                                          </p:stCondLst>
                                        </p:cTn>
                                        <p:tgtEl>
                                          <p:spTgt spid="5">
                                            <p:txEl>
                                              <p:pRg st="5" end="5"/>
                                            </p:txEl>
                                          </p:spTgt>
                                        </p:tgtEl>
                                      </p:cBhvr>
                                      <p:to x="100000" y="100000"/>
                                    </p:animScale>
                                    <p:animScale>
                                      <p:cBhvr>
                                        <p:cTn id="117" dur="26">
                                          <p:stCondLst>
                                            <p:cond delay="1642"/>
                                          </p:stCondLst>
                                        </p:cTn>
                                        <p:tgtEl>
                                          <p:spTgt spid="5">
                                            <p:txEl>
                                              <p:pRg st="5" end="5"/>
                                            </p:txEl>
                                          </p:spTgt>
                                        </p:tgtEl>
                                      </p:cBhvr>
                                      <p:to x="100000" y="90000"/>
                                    </p:animScale>
                                    <p:animScale>
                                      <p:cBhvr>
                                        <p:cTn id="118" dur="166" decel="50000">
                                          <p:stCondLst>
                                            <p:cond delay="1668"/>
                                          </p:stCondLst>
                                        </p:cTn>
                                        <p:tgtEl>
                                          <p:spTgt spid="5">
                                            <p:txEl>
                                              <p:pRg st="5" end="5"/>
                                            </p:txEl>
                                          </p:spTgt>
                                        </p:tgtEl>
                                      </p:cBhvr>
                                      <p:to x="100000" y="100000"/>
                                    </p:animScale>
                                    <p:animScale>
                                      <p:cBhvr>
                                        <p:cTn id="119" dur="26">
                                          <p:stCondLst>
                                            <p:cond delay="1808"/>
                                          </p:stCondLst>
                                        </p:cTn>
                                        <p:tgtEl>
                                          <p:spTgt spid="5">
                                            <p:txEl>
                                              <p:pRg st="5" end="5"/>
                                            </p:txEl>
                                          </p:spTgt>
                                        </p:tgtEl>
                                      </p:cBhvr>
                                      <p:to x="100000" y="95000"/>
                                    </p:animScale>
                                    <p:animScale>
                                      <p:cBhvr>
                                        <p:cTn id="120" dur="166" decel="50000">
                                          <p:stCondLst>
                                            <p:cond delay="1834"/>
                                          </p:stCondLst>
                                        </p:cTn>
                                        <p:tgtEl>
                                          <p:spTgt spid="5">
                                            <p:txEl>
                                              <p:pRg st="5" end="5"/>
                                            </p:txEl>
                                          </p:spTgt>
                                        </p:tgtEl>
                                      </p:cBhvr>
                                      <p:to x="100000" y="100000"/>
                                    </p:animScale>
                                  </p:childTnLst>
                                </p:cTn>
                              </p:par>
                            </p:childTnLst>
                          </p:cTn>
                        </p:par>
                        <p:par>
                          <p:cTn id="121" fill="hold">
                            <p:stCondLst>
                              <p:cond delay="14000"/>
                            </p:stCondLst>
                            <p:childTnLst>
                              <p:par>
                                <p:cTn id="122" presetID="26" presetClass="entr" presetSubtype="0" fill="hold" nodeType="afterEffect">
                                  <p:stCondLst>
                                    <p:cond delay="0"/>
                                  </p:stCondLst>
                                  <p:childTnLst>
                                    <p:set>
                                      <p:cBhvr>
                                        <p:cTn id="123" dur="1" fill="hold">
                                          <p:stCondLst>
                                            <p:cond delay="0"/>
                                          </p:stCondLst>
                                        </p:cTn>
                                        <p:tgtEl>
                                          <p:spTgt spid="5">
                                            <p:txEl>
                                              <p:pRg st="6" end="6"/>
                                            </p:txEl>
                                          </p:spTgt>
                                        </p:tgtEl>
                                        <p:attrNameLst>
                                          <p:attrName>style.visibility</p:attrName>
                                        </p:attrNameLst>
                                      </p:cBhvr>
                                      <p:to>
                                        <p:strVal val="visible"/>
                                      </p:to>
                                    </p:set>
                                    <p:animEffect transition="in" filter="wipe(down)">
                                      <p:cBhvr>
                                        <p:cTn id="124" dur="580">
                                          <p:stCondLst>
                                            <p:cond delay="0"/>
                                          </p:stCondLst>
                                        </p:cTn>
                                        <p:tgtEl>
                                          <p:spTgt spid="5">
                                            <p:txEl>
                                              <p:pRg st="6" end="6"/>
                                            </p:txEl>
                                          </p:spTgt>
                                        </p:tgtEl>
                                      </p:cBhvr>
                                    </p:animEffect>
                                    <p:anim calcmode="lin" valueType="num">
                                      <p:cBhvr>
                                        <p:cTn id="125"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30" dur="26">
                                          <p:stCondLst>
                                            <p:cond delay="650"/>
                                          </p:stCondLst>
                                        </p:cTn>
                                        <p:tgtEl>
                                          <p:spTgt spid="5">
                                            <p:txEl>
                                              <p:pRg st="6" end="6"/>
                                            </p:txEl>
                                          </p:spTgt>
                                        </p:tgtEl>
                                      </p:cBhvr>
                                      <p:to x="100000" y="60000"/>
                                    </p:animScale>
                                    <p:animScale>
                                      <p:cBhvr>
                                        <p:cTn id="131" dur="166" decel="50000">
                                          <p:stCondLst>
                                            <p:cond delay="676"/>
                                          </p:stCondLst>
                                        </p:cTn>
                                        <p:tgtEl>
                                          <p:spTgt spid="5">
                                            <p:txEl>
                                              <p:pRg st="6" end="6"/>
                                            </p:txEl>
                                          </p:spTgt>
                                        </p:tgtEl>
                                      </p:cBhvr>
                                      <p:to x="100000" y="100000"/>
                                    </p:animScale>
                                    <p:animScale>
                                      <p:cBhvr>
                                        <p:cTn id="132" dur="26">
                                          <p:stCondLst>
                                            <p:cond delay="1312"/>
                                          </p:stCondLst>
                                        </p:cTn>
                                        <p:tgtEl>
                                          <p:spTgt spid="5">
                                            <p:txEl>
                                              <p:pRg st="6" end="6"/>
                                            </p:txEl>
                                          </p:spTgt>
                                        </p:tgtEl>
                                      </p:cBhvr>
                                      <p:to x="100000" y="80000"/>
                                    </p:animScale>
                                    <p:animScale>
                                      <p:cBhvr>
                                        <p:cTn id="133" dur="166" decel="50000">
                                          <p:stCondLst>
                                            <p:cond delay="1338"/>
                                          </p:stCondLst>
                                        </p:cTn>
                                        <p:tgtEl>
                                          <p:spTgt spid="5">
                                            <p:txEl>
                                              <p:pRg st="6" end="6"/>
                                            </p:txEl>
                                          </p:spTgt>
                                        </p:tgtEl>
                                      </p:cBhvr>
                                      <p:to x="100000" y="100000"/>
                                    </p:animScale>
                                    <p:animScale>
                                      <p:cBhvr>
                                        <p:cTn id="134" dur="26">
                                          <p:stCondLst>
                                            <p:cond delay="1642"/>
                                          </p:stCondLst>
                                        </p:cTn>
                                        <p:tgtEl>
                                          <p:spTgt spid="5">
                                            <p:txEl>
                                              <p:pRg st="6" end="6"/>
                                            </p:txEl>
                                          </p:spTgt>
                                        </p:tgtEl>
                                      </p:cBhvr>
                                      <p:to x="100000" y="90000"/>
                                    </p:animScale>
                                    <p:animScale>
                                      <p:cBhvr>
                                        <p:cTn id="135" dur="166" decel="50000">
                                          <p:stCondLst>
                                            <p:cond delay="1668"/>
                                          </p:stCondLst>
                                        </p:cTn>
                                        <p:tgtEl>
                                          <p:spTgt spid="5">
                                            <p:txEl>
                                              <p:pRg st="6" end="6"/>
                                            </p:txEl>
                                          </p:spTgt>
                                        </p:tgtEl>
                                      </p:cBhvr>
                                      <p:to x="100000" y="100000"/>
                                    </p:animScale>
                                    <p:animScale>
                                      <p:cBhvr>
                                        <p:cTn id="136" dur="26">
                                          <p:stCondLst>
                                            <p:cond delay="1808"/>
                                          </p:stCondLst>
                                        </p:cTn>
                                        <p:tgtEl>
                                          <p:spTgt spid="5">
                                            <p:txEl>
                                              <p:pRg st="6" end="6"/>
                                            </p:txEl>
                                          </p:spTgt>
                                        </p:tgtEl>
                                      </p:cBhvr>
                                      <p:to x="100000" y="95000"/>
                                    </p:animScale>
                                    <p:animScale>
                                      <p:cBhvr>
                                        <p:cTn id="137" dur="166" decel="50000">
                                          <p:stCondLst>
                                            <p:cond delay="1834"/>
                                          </p:stCondLst>
                                        </p:cTn>
                                        <p:tgtEl>
                                          <p:spTgt spid="5">
                                            <p:txEl>
                                              <p:pRg st="6" end="6"/>
                                            </p:txEl>
                                          </p:spTgt>
                                        </p:tgtEl>
                                      </p:cBhvr>
                                      <p:to x="100000" y="100000"/>
                                    </p:animScale>
                                  </p:childTnLst>
                                </p:cTn>
                              </p:par>
                            </p:childTnLst>
                          </p:cTn>
                        </p:par>
                        <p:par>
                          <p:cTn id="138" fill="hold">
                            <p:stCondLst>
                              <p:cond delay="16000"/>
                            </p:stCondLst>
                            <p:childTnLst>
                              <p:par>
                                <p:cTn id="139" presetID="26" presetClass="entr" presetSubtype="0" fill="hold" nodeType="afterEffect">
                                  <p:stCondLst>
                                    <p:cond delay="0"/>
                                  </p:stCondLst>
                                  <p:childTnLst>
                                    <p:set>
                                      <p:cBhvr>
                                        <p:cTn id="140" dur="1" fill="hold">
                                          <p:stCondLst>
                                            <p:cond delay="0"/>
                                          </p:stCondLst>
                                        </p:cTn>
                                        <p:tgtEl>
                                          <p:spTgt spid="5">
                                            <p:txEl>
                                              <p:pRg st="7" end="7"/>
                                            </p:txEl>
                                          </p:spTgt>
                                        </p:tgtEl>
                                        <p:attrNameLst>
                                          <p:attrName>style.visibility</p:attrName>
                                        </p:attrNameLst>
                                      </p:cBhvr>
                                      <p:to>
                                        <p:strVal val="visible"/>
                                      </p:to>
                                    </p:set>
                                    <p:animEffect transition="in" filter="wipe(down)">
                                      <p:cBhvr>
                                        <p:cTn id="141" dur="580">
                                          <p:stCondLst>
                                            <p:cond delay="0"/>
                                          </p:stCondLst>
                                        </p:cTn>
                                        <p:tgtEl>
                                          <p:spTgt spid="5">
                                            <p:txEl>
                                              <p:pRg st="7" end="7"/>
                                            </p:txEl>
                                          </p:spTgt>
                                        </p:tgtEl>
                                      </p:cBhvr>
                                    </p:animEffect>
                                    <p:anim calcmode="lin" valueType="num">
                                      <p:cBhvr>
                                        <p:cTn id="142"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5">
                                            <p:txEl>
                                              <p:pRg st="7" end="7"/>
                                            </p:txEl>
                                          </p:spTgt>
                                        </p:tgtEl>
                                      </p:cBhvr>
                                      <p:to x="100000" y="60000"/>
                                    </p:animScale>
                                    <p:animScale>
                                      <p:cBhvr>
                                        <p:cTn id="148" dur="166" decel="50000">
                                          <p:stCondLst>
                                            <p:cond delay="676"/>
                                          </p:stCondLst>
                                        </p:cTn>
                                        <p:tgtEl>
                                          <p:spTgt spid="5">
                                            <p:txEl>
                                              <p:pRg st="7" end="7"/>
                                            </p:txEl>
                                          </p:spTgt>
                                        </p:tgtEl>
                                      </p:cBhvr>
                                      <p:to x="100000" y="100000"/>
                                    </p:animScale>
                                    <p:animScale>
                                      <p:cBhvr>
                                        <p:cTn id="149" dur="26">
                                          <p:stCondLst>
                                            <p:cond delay="1312"/>
                                          </p:stCondLst>
                                        </p:cTn>
                                        <p:tgtEl>
                                          <p:spTgt spid="5">
                                            <p:txEl>
                                              <p:pRg st="7" end="7"/>
                                            </p:txEl>
                                          </p:spTgt>
                                        </p:tgtEl>
                                      </p:cBhvr>
                                      <p:to x="100000" y="80000"/>
                                    </p:animScale>
                                    <p:animScale>
                                      <p:cBhvr>
                                        <p:cTn id="150" dur="166" decel="50000">
                                          <p:stCondLst>
                                            <p:cond delay="1338"/>
                                          </p:stCondLst>
                                        </p:cTn>
                                        <p:tgtEl>
                                          <p:spTgt spid="5">
                                            <p:txEl>
                                              <p:pRg st="7" end="7"/>
                                            </p:txEl>
                                          </p:spTgt>
                                        </p:tgtEl>
                                      </p:cBhvr>
                                      <p:to x="100000" y="100000"/>
                                    </p:animScale>
                                    <p:animScale>
                                      <p:cBhvr>
                                        <p:cTn id="151" dur="26">
                                          <p:stCondLst>
                                            <p:cond delay="1642"/>
                                          </p:stCondLst>
                                        </p:cTn>
                                        <p:tgtEl>
                                          <p:spTgt spid="5">
                                            <p:txEl>
                                              <p:pRg st="7" end="7"/>
                                            </p:txEl>
                                          </p:spTgt>
                                        </p:tgtEl>
                                      </p:cBhvr>
                                      <p:to x="100000" y="90000"/>
                                    </p:animScale>
                                    <p:animScale>
                                      <p:cBhvr>
                                        <p:cTn id="152" dur="166" decel="50000">
                                          <p:stCondLst>
                                            <p:cond delay="1668"/>
                                          </p:stCondLst>
                                        </p:cTn>
                                        <p:tgtEl>
                                          <p:spTgt spid="5">
                                            <p:txEl>
                                              <p:pRg st="7" end="7"/>
                                            </p:txEl>
                                          </p:spTgt>
                                        </p:tgtEl>
                                      </p:cBhvr>
                                      <p:to x="100000" y="100000"/>
                                    </p:animScale>
                                    <p:animScale>
                                      <p:cBhvr>
                                        <p:cTn id="153" dur="26">
                                          <p:stCondLst>
                                            <p:cond delay="1808"/>
                                          </p:stCondLst>
                                        </p:cTn>
                                        <p:tgtEl>
                                          <p:spTgt spid="5">
                                            <p:txEl>
                                              <p:pRg st="7" end="7"/>
                                            </p:txEl>
                                          </p:spTgt>
                                        </p:tgtEl>
                                      </p:cBhvr>
                                      <p:to x="100000" y="95000"/>
                                    </p:animScale>
                                    <p:animScale>
                                      <p:cBhvr>
                                        <p:cTn id="154" dur="166" decel="50000">
                                          <p:stCondLst>
                                            <p:cond delay="1834"/>
                                          </p:stCondLst>
                                        </p:cTn>
                                        <p:tgtEl>
                                          <p:spTgt spid="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85794"/>
            <a:ext cx="8229600" cy="581772"/>
          </a:xfrm>
        </p:spPr>
        <p:txBody>
          <a:bodyPr>
            <a:normAutofit/>
          </a:bodyPr>
          <a:lstStyle/>
          <a:p>
            <a:r>
              <a:rPr lang="ru-RU" sz="2800" dirty="0"/>
              <a:t>Картинный диктант</a:t>
            </a:r>
          </a:p>
        </p:txBody>
      </p:sp>
      <p:sp>
        <p:nvSpPr>
          <p:cNvPr id="3" name="Содержимое 2"/>
          <p:cNvSpPr>
            <a:spLocks noGrp="1"/>
          </p:cNvSpPr>
          <p:nvPr>
            <p:ph idx="1"/>
          </p:nvPr>
        </p:nvSpPr>
        <p:spPr>
          <a:xfrm>
            <a:off x="285720" y="1500174"/>
            <a:ext cx="8401080" cy="4824426"/>
          </a:xfrm>
        </p:spPr>
        <p:txBody>
          <a:bodyPr/>
          <a:lstStyle/>
          <a:p>
            <a:r>
              <a:rPr lang="ru-RU" sz="1800" dirty="0"/>
              <a:t> </a:t>
            </a:r>
            <a:endParaRPr lang="ru-RU" dirty="0"/>
          </a:p>
        </p:txBody>
      </p:sp>
      <p:pic>
        <p:nvPicPr>
          <p:cNvPr id="4" name="Рисунок 3" descr="арбуз.jpg"/>
          <p:cNvPicPr>
            <a:picLocks noChangeAspect="1"/>
          </p:cNvPicPr>
          <p:nvPr/>
        </p:nvPicPr>
        <p:blipFill>
          <a:blip r:embed="rId2" cstate="print"/>
          <a:stretch>
            <a:fillRect/>
          </a:stretch>
        </p:blipFill>
        <p:spPr>
          <a:xfrm rot="5400000">
            <a:off x="604866" y="1609656"/>
            <a:ext cx="1357322" cy="1995614"/>
          </a:xfrm>
          <a:prstGeom prst="rect">
            <a:avLst/>
          </a:prstGeom>
        </p:spPr>
      </p:pic>
      <p:pic>
        <p:nvPicPr>
          <p:cNvPr id="5" name="Рисунок 4" descr="виноград.jpg"/>
          <p:cNvPicPr>
            <a:picLocks noChangeAspect="1"/>
          </p:cNvPicPr>
          <p:nvPr/>
        </p:nvPicPr>
        <p:blipFill>
          <a:blip r:embed="rId3" cstate="print"/>
          <a:stretch>
            <a:fillRect/>
          </a:stretch>
        </p:blipFill>
        <p:spPr>
          <a:xfrm rot="5400000">
            <a:off x="440179" y="2845913"/>
            <a:ext cx="1434612" cy="2029282"/>
          </a:xfrm>
          <a:prstGeom prst="rect">
            <a:avLst/>
          </a:prstGeom>
        </p:spPr>
      </p:pic>
      <p:pic>
        <p:nvPicPr>
          <p:cNvPr id="6" name="Рисунок 5" descr="гусь.jpg"/>
          <p:cNvPicPr>
            <a:picLocks noChangeAspect="1"/>
          </p:cNvPicPr>
          <p:nvPr/>
        </p:nvPicPr>
        <p:blipFill>
          <a:blip r:embed="rId4" cstate="print"/>
          <a:stretch>
            <a:fillRect/>
          </a:stretch>
        </p:blipFill>
        <p:spPr>
          <a:xfrm>
            <a:off x="214282" y="4500570"/>
            <a:ext cx="1842709" cy="1571636"/>
          </a:xfrm>
          <a:prstGeom prst="rect">
            <a:avLst/>
          </a:prstGeom>
        </p:spPr>
      </p:pic>
      <p:pic>
        <p:nvPicPr>
          <p:cNvPr id="7" name="Рисунок 6" descr="морж.jpg"/>
          <p:cNvPicPr>
            <a:picLocks noChangeAspect="1"/>
          </p:cNvPicPr>
          <p:nvPr/>
        </p:nvPicPr>
        <p:blipFill>
          <a:blip r:embed="rId5" cstate="print"/>
          <a:stretch>
            <a:fillRect/>
          </a:stretch>
        </p:blipFill>
        <p:spPr>
          <a:xfrm rot="5400000">
            <a:off x="2232344" y="1625251"/>
            <a:ext cx="1464602" cy="2071703"/>
          </a:xfrm>
          <a:prstGeom prst="rect">
            <a:avLst/>
          </a:prstGeom>
        </p:spPr>
      </p:pic>
      <p:pic>
        <p:nvPicPr>
          <p:cNvPr id="8" name="Рисунок 7" descr="носорог.jpg"/>
          <p:cNvPicPr>
            <a:picLocks noChangeAspect="1"/>
          </p:cNvPicPr>
          <p:nvPr/>
        </p:nvPicPr>
        <p:blipFill>
          <a:blip r:embed="rId6" cstate="print"/>
          <a:stretch>
            <a:fillRect/>
          </a:stretch>
        </p:blipFill>
        <p:spPr>
          <a:xfrm rot="5400000">
            <a:off x="2138358" y="2862246"/>
            <a:ext cx="1355805" cy="1917808"/>
          </a:xfrm>
          <a:prstGeom prst="rect">
            <a:avLst/>
          </a:prstGeom>
        </p:spPr>
      </p:pic>
      <p:pic>
        <p:nvPicPr>
          <p:cNvPr id="11" name="Рисунок 10" descr="торт.jpg"/>
          <p:cNvPicPr>
            <a:picLocks noChangeAspect="1"/>
          </p:cNvPicPr>
          <p:nvPr/>
        </p:nvPicPr>
        <p:blipFill>
          <a:blip r:embed="rId7" cstate="print"/>
          <a:stretch>
            <a:fillRect/>
          </a:stretch>
        </p:blipFill>
        <p:spPr>
          <a:xfrm rot="5400000">
            <a:off x="2302597" y="4269643"/>
            <a:ext cx="1114201" cy="1576055"/>
          </a:xfrm>
          <a:prstGeom prst="rect">
            <a:avLst/>
          </a:prstGeom>
        </p:spPr>
      </p:pic>
      <p:pic>
        <p:nvPicPr>
          <p:cNvPr id="12" name="Рисунок 11" descr="обувь.jpg"/>
          <p:cNvPicPr>
            <a:picLocks noChangeAspect="1"/>
          </p:cNvPicPr>
          <p:nvPr/>
        </p:nvPicPr>
        <p:blipFill>
          <a:blip r:embed="rId8" cstate="print"/>
          <a:stretch>
            <a:fillRect/>
          </a:stretch>
        </p:blipFill>
        <p:spPr>
          <a:xfrm rot="5400000">
            <a:off x="3912715" y="2088021"/>
            <a:ext cx="1390007" cy="1214446"/>
          </a:xfrm>
          <a:prstGeom prst="rect">
            <a:avLst/>
          </a:prstGeom>
        </p:spPr>
      </p:pic>
      <p:pic>
        <p:nvPicPr>
          <p:cNvPr id="13" name="Рисунок 12" descr="галстук.jpg"/>
          <p:cNvPicPr>
            <a:picLocks noChangeAspect="1"/>
          </p:cNvPicPr>
          <p:nvPr/>
        </p:nvPicPr>
        <p:blipFill>
          <a:blip r:embed="rId9" cstate="print"/>
          <a:stretch>
            <a:fillRect/>
          </a:stretch>
        </p:blipFill>
        <p:spPr>
          <a:xfrm rot="5400000">
            <a:off x="3831821" y="3169047"/>
            <a:ext cx="1071568" cy="1448598"/>
          </a:xfrm>
          <a:prstGeom prst="rect">
            <a:avLst/>
          </a:prstGeom>
        </p:spPr>
      </p:pic>
      <p:pic>
        <p:nvPicPr>
          <p:cNvPr id="14" name="Рисунок 13" descr="шарф.jpg"/>
          <p:cNvPicPr>
            <a:picLocks noChangeAspect="1"/>
          </p:cNvPicPr>
          <p:nvPr/>
        </p:nvPicPr>
        <p:blipFill>
          <a:blip r:embed="rId10" cstate="print"/>
          <a:stretch>
            <a:fillRect/>
          </a:stretch>
        </p:blipFill>
        <p:spPr>
          <a:xfrm rot="5400000">
            <a:off x="3883522" y="4546106"/>
            <a:ext cx="1234078" cy="1143007"/>
          </a:xfrm>
          <a:prstGeom prst="rect">
            <a:avLst/>
          </a:prstGeom>
        </p:spPr>
      </p:pic>
      <p:pic>
        <p:nvPicPr>
          <p:cNvPr id="15" name="Рисунок 14" descr="варежки.jpg"/>
          <p:cNvPicPr>
            <a:picLocks noChangeAspect="1"/>
          </p:cNvPicPr>
          <p:nvPr/>
        </p:nvPicPr>
        <p:blipFill>
          <a:blip r:embed="rId11" cstate="print"/>
          <a:stretch>
            <a:fillRect/>
          </a:stretch>
        </p:blipFill>
        <p:spPr>
          <a:xfrm>
            <a:off x="5143504" y="1928802"/>
            <a:ext cx="1138267" cy="1500198"/>
          </a:xfrm>
          <a:prstGeom prst="rect">
            <a:avLst/>
          </a:prstGeom>
        </p:spPr>
      </p:pic>
      <p:pic>
        <p:nvPicPr>
          <p:cNvPr id="16" name="Рисунок 15" descr="шапка.jpg"/>
          <p:cNvPicPr>
            <a:picLocks noChangeAspect="1"/>
          </p:cNvPicPr>
          <p:nvPr/>
        </p:nvPicPr>
        <p:blipFill>
          <a:blip r:embed="rId12" cstate="print"/>
          <a:stretch>
            <a:fillRect/>
          </a:stretch>
        </p:blipFill>
        <p:spPr>
          <a:xfrm rot="10800000">
            <a:off x="4929190" y="3214686"/>
            <a:ext cx="1071570" cy="1336582"/>
          </a:xfrm>
          <a:prstGeom prst="rect">
            <a:avLst/>
          </a:prstGeom>
        </p:spPr>
      </p:pic>
      <p:pic>
        <p:nvPicPr>
          <p:cNvPr id="17" name="Рисунок 16" descr="ложка.jpg"/>
          <p:cNvPicPr>
            <a:picLocks noChangeAspect="1"/>
          </p:cNvPicPr>
          <p:nvPr/>
        </p:nvPicPr>
        <p:blipFill>
          <a:blip r:embed="rId13" cstate="print"/>
          <a:stretch>
            <a:fillRect/>
          </a:stretch>
        </p:blipFill>
        <p:spPr>
          <a:xfrm>
            <a:off x="4929190" y="4429132"/>
            <a:ext cx="1071569" cy="1515752"/>
          </a:xfrm>
          <a:prstGeom prst="rect">
            <a:avLst/>
          </a:prstGeom>
        </p:spPr>
      </p:pic>
      <p:pic>
        <p:nvPicPr>
          <p:cNvPr id="18" name="Рисунок 17" descr="карандаш.jpg"/>
          <p:cNvPicPr>
            <a:picLocks noChangeAspect="1"/>
          </p:cNvPicPr>
          <p:nvPr/>
        </p:nvPicPr>
        <p:blipFill>
          <a:blip r:embed="rId14" cstate="print"/>
          <a:stretch>
            <a:fillRect/>
          </a:stretch>
        </p:blipFill>
        <p:spPr>
          <a:xfrm>
            <a:off x="6215074" y="2484726"/>
            <a:ext cx="2805959" cy="4373274"/>
          </a:xfrm>
          <a:prstGeom prst="rect">
            <a:avLst/>
          </a:prstGeom>
        </p:spPr>
      </p:pic>
      <p:sp>
        <p:nvSpPr>
          <p:cNvPr id="23" name="TextBox 22"/>
          <p:cNvSpPr txBox="1"/>
          <p:nvPr/>
        </p:nvSpPr>
        <p:spPr>
          <a:xfrm>
            <a:off x="2000232" y="6072206"/>
            <a:ext cx="3286148" cy="523220"/>
          </a:xfrm>
          <a:prstGeom prst="rect">
            <a:avLst/>
          </a:prstGeom>
          <a:noFill/>
        </p:spPr>
        <p:txBody>
          <a:bodyPr wrap="square" rtlCol="0">
            <a:spAutoFit/>
          </a:bodyPr>
          <a:lstStyle/>
          <a:p>
            <a:r>
              <a:rPr lang="ru-RU" sz="2800" dirty="0">
                <a:solidFill>
                  <a:schemeClr val="accent1">
                    <a:lumMod val="75000"/>
                  </a:schemeClr>
                </a:solidFill>
              </a:rPr>
              <a:t>Арбузы - арбу</a:t>
            </a:r>
            <a:r>
              <a:rPr lang="ru-RU" sz="2800" dirty="0">
                <a:solidFill>
                  <a:srgbClr val="FF0000"/>
                </a:solidFill>
              </a:rPr>
              <a:t>з</a:t>
            </a:r>
          </a:p>
        </p:txBody>
      </p:sp>
      <p:sp>
        <p:nvSpPr>
          <p:cNvPr id="19" name="TextBox 18"/>
          <p:cNvSpPr txBox="1"/>
          <p:nvPr/>
        </p:nvSpPr>
        <p:spPr>
          <a:xfrm>
            <a:off x="857224" y="1571612"/>
            <a:ext cx="5523307" cy="369332"/>
          </a:xfrm>
          <a:prstGeom prst="rect">
            <a:avLst/>
          </a:prstGeom>
          <a:noFill/>
        </p:spPr>
        <p:txBody>
          <a:bodyPr wrap="none" rtlCol="0">
            <a:spAutoFit/>
          </a:bodyPr>
          <a:lstStyle/>
          <a:p>
            <a:r>
              <a:rPr lang="ru-RU" dirty="0">
                <a:solidFill>
                  <a:schemeClr val="tx2">
                    <a:lumMod val="60000"/>
                    <a:lumOff val="40000"/>
                  </a:schemeClr>
                </a:solidFill>
              </a:rPr>
              <a:t>Подбери  проверочное  слово, выдели орфограмму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edge">
                                      <p:cBhvr>
                                        <p:cTn id="7" dur="2000"/>
                                        <p:tgtEl>
                                          <p:spTgt spid="1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2500"/>
                            </p:stCondLst>
                            <p:childTnLst>
                              <p:par>
                                <p:cTn id="13" presetID="1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lide(fromBottom)">
                                      <p:cBhvr>
                                        <p:cTn id="15" dur="500"/>
                                        <p:tgtEl>
                                          <p:spTgt spid="19"/>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4000"/>
                            </p:stCondLst>
                            <p:childTnLst>
                              <p:par>
                                <p:cTn id="25" presetID="9"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par>
                          <p:cTn id="28" fill="hold">
                            <p:stCondLst>
                              <p:cond delay="4500"/>
                            </p:stCondLst>
                            <p:childTnLst>
                              <p:par>
                                <p:cTn id="29" presetID="9"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par>
                          <p:cTn id="32" fill="hold">
                            <p:stCondLst>
                              <p:cond delay="5000"/>
                            </p:stCondLst>
                            <p:childTnLst>
                              <p:par>
                                <p:cTn id="33" presetID="9"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par>
                          <p:cTn id="36" fill="hold">
                            <p:stCondLst>
                              <p:cond delay="5500"/>
                            </p:stCondLst>
                            <p:childTnLst>
                              <p:par>
                                <p:cTn id="37" presetID="9"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par>
                          <p:cTn id="40" fill="hold">
                            <p:stCondLst>
                              <p:cond delay="600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par>
                          <p:cTn id="44" fill="hold">
                            <p:stCondLst>
                              <p:cond delay="6500"/>
                            </p:stCondLst>
                            <p:childTnLst>
                              <p:par>
                                <p:cTn id="45" presetID="9"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par>
                          <p:cTn id="48" fill="hold">
                            <p:stCondLst>
                              <p:cond delay="7000"/>
                            </p:stCondLst>
                            <p:childTnLst>
                              <p:par>
                                <p:cTn id="49" presetID="9"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childTnLst>
                          </p:cTn>
                        </p:par>
                        <p:par>
                          <p:cTn id="52" fill="hold">
                            <p:stCondLst>
                              <p:cond delay="7500"/>
                            </p:stCondLst>
                            <p:childTnLst>
                              <p:par>
                                <p:cTn id="53" presetID="9" presetClass="entr" presetSubtype="0"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childTnLst>
                          </p:cTn>
                        </p:par>
                        <p:par>
                          <p:cTn id="56" fill="hold">
                            <p:stCondLst>
                              <p:cond delay="800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childTnLst>
                          </p:cTn>
                        </p:par>
                        <p:par>
                          <p:cTn id="60" fill="hold">
                            <p:stCondLst>
                              <p:cond delay="8500"/>
                            </p:stCondLst>
                            <p:childTnLst>
                              <p:par>
                                <p:cTn id="61" presetID="9"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dissolve">
                                      <p:cBhvr>
                                        <p:cTn id="63" dur="500"/>
                                        <p:tgtEl>
                                          <p:spTgt spid="17"/>
                                        </p:tgtEl>
                                      </p:cBhvr>
                                    </p:animEffect>
                                  </p:childTnLst>
                                </p:cTn>
                              </p:par>
                            </p:childTnLst>
                          </p:cTn>
                        </p:par>
                        <p:par>
                          <p:cTn id="64" fill="hold">
                            <p:stCondLst>
                              <p:cond delay="9000"/>
                            </p:stCondLst>
                            <p:childTnLst>
                              <p:par>
                                <p:cTn id="65" presetID="19" presetClass="entr" presetSubtype="1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0" fill="hold"/>
                                        <p:tgtEl>
                                          <p:spTgt spid="23"/>
                                        </p:tgtEl>
                                        <p:attrNameLst>
                                          <p:attrName>ppt_w</p:attrName>
                                        </p:attrNameLst>
                                      </p:cBhvr>
                                      <p:tavLst>
                                        <p:tav tm="0" fmla="#ppt_w*sin(2.5*pi*$)">
                                          <p:val>
                                            <p:fltVal val="0"/>
                                          </p:val>
                                        </p:tav>
                                        <p:tav tm="100000">
                                          <p:val>
                                            <p:fltVal val="1"/>
                                          </p:val>
                                        </p:tav>
                                      </p:tavLst>
                                    </p:anim>
                                    <p:anim calcmode="lin" valueType="num">
                                      <p:cBhvr>
                                        <p:cTn id="68" dur="5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10334"/>
          </a:xfrm>
        </p:spPr>
        <p:txBody>
          <a:bodyPr>
            <a:normAutofit/>
          </a:bodyPr>
          <a:lstStyle/>
          <a:p>
            <a:r>
              <a:rPr lang="ru-RU" sz="2800" dirty="0"/>
              <a:t>Орфографические пятиминутки</a:t>
            </a:r>
          </a:p>
        </p:txBody>
      </p:sp>
      <p:pic>
        <p:nvPicPr>
          <p:cNvPr id="4" name="Содержимое 3" descr="буратино.jpg"/>
          <p:cNvPicPr>
            <a:picLocks noGrp="1" noChangeAspect="1"/>
          </p:cNvPicPr>
          <p:nvPr>
            <p:ph idx="1"/>
          </p:nvPr>
        </p:nvPicPr>
        <p:blipFill>
          <a:blip r:embed="rId2" cstate="print"/>
          <a:stretch>
            <a:fillRect/>
          </a:stretch>
        </p:blipFill>
        <p:spPr>
          <a:xfrm>
            <a:off x="5429256" y="1571612"/>
            <a:ext cx="2928958" cy="4252922"/>
          </a:xfrm>
        </p:spPr>
      </p:pic>
      <p:sp>
        <p:nvSpPr>
          <p:cNvPr id="5" name="TextBox 4"/>
          <p:cNvSpPr txBox="1"/>
          <p:nvPr/>
        </p:nvSpPr>
        <p:spPr>
          <a:xfrm>
            <a:off x="500034" y="1785926"/>
            <a:ext cx="4214842" cy="4401205"/>
          </a:xfrm>
          <a:prstGeom prst="rect">
            <a:avLst/>
          </a:prstGeom>
          <a:noFill/>
        </p:spPr>
        <p:txBody>
          <a:bodyPr wrap="square" rtlCol="0">
            <a:spAutoFit/>
          </a:bodyPr>
          <a:lstStyle/>
          <a:p>
            <a:r>
              <a:rPr lang="ru-RU" sz="2000" dirty="0">
                <a:solidFill>
                  <a:schemeClr val="accent1">
                    <a:lumMod val="75000"/>
                  </a:schemeClr>
                </a:solidFill>
              </a:rPr>
              <a:t>Мыши, чайка, конь, машина,</a:t>
            </a:r>
          </a:p>
          <a:p>
            <a:r>
              <a:rPr lang="ru-RU" sz="2000" dirty="0">
                <a:solidFill>
                  <a:schemeClr val="accent1">
                    <a:lumMod val="75000"/>
                  </a:schemeClr>
                </a:solidFill>
              </a:rPr>
              <a:t>ручка, Жучка, щучка, шина,</a:t>
            </a:r>
          </a:p>
          <a:p>
            <a:r>
              <a:rPr lang="ru-RU" sz="2000" dirty="0">
                <a:solidFill>
                  <a:schemeClr val="accent1">
                    <a:lumMod val="75000"/>
                  </a:schemeClr>
                </a:solidFill>
              </a:rPr>
              <a:t>свечка, девочка, скамья,</a:t>
            </a:r>
          </a:p>
          <a:p>
            <a:r>
              <a:rPr lang="ru-RU" sz="2000" dirty="0">
                <a:solidFill>
                  <a:schemeClr val="accent1">
                    <a:lumMod val="75000"/>
                  </a:schemeClr>
                </a:solidFill>
              </a:rPr>
              <a:t>аккуратная семья.</a:t>
            </a:r>
          </a:p>
          <a:p>
            <a:r>
              <a:rPr lang="ru-RU" sz="2000" dirty="0">
                <a:solidFill>
                  <a:schemeClr val="accent1">
                    <a:lumMod val="75000"/>
                  </a:schemeClr>
                </a:solidFill>
              </a:rPr>
              <a:t>Чашка, шишка и пружина,</a:t>
            </a:r>
          </a:p>
          <a:p>
            <a:r>
              <a:rPr lang="ru-RU" sz="2000" dirty="0">
                <a:solidFill>
                  <a:schemeClr val="accent1">
                    <a:lumMod val="75000"/>
                  </a:schemeClr>
                </a:solidFill>
              </a:rPr>
              <a:t>кочка, строчка и вершина,</a:t>
            </a:r>
          </a:p>
          <a:p>
            <a:r>
              <a:rPr lang="ru-RU" sz="2000" dirty="0">
                <a:solidFill>
                  <a:schemeClr val="accent1">
                    <a:lumMod val="75000"/>
                  </a:schemeClr>
                </a:solidFill>
              </a:rPr>
              <a:t>кошка </a:t>
            </a:r>
            <a:r>
              <a:rPr lang="ru-RU" sz="2000" dirty="0" err="1">
                <a:solidFill>
                  <a:schemeClr val="accent1">
                    <a:lumMod val="75000"/>
                  </a:schemeClr>
                </a:solidFill>
              </a:rPr>
              <a:t>Муська</a:t>
            </a:r>
            <a:r>
              <a:rPr lang="ru-RU" sz="2000" dirty="0">
                <a:solidFill>
                  <a:schemeClr val="accent1">
                    <a:lumMod val="75000"/>
                  </a:schemeClr>
                </a:solidFill>
              </a:rPr>
              <a:t>, бык Буран,</a:t>
            </a:r>
          </a:p>
          <a:p>
            <a:r>
              <a:rPr lang="ru-RU" sz="2000" dirty="0">
                <a:solidFill>
                  <a:schemeClr val="accent1">
                    <a:lumMod val="75000"/>
                  </a:schemeClr>
                </a:solidFill>
              </a:rPr>
              <a:t>конь Орлёнок, пёс Уран,</a:t>
            </a:r>
          </a:p>
          <a:p>
            <a:r>
              <a:rPr lang="ru-RU" sz="2000" dirty="0">
                <a:solidFill>
                  <a:schemeClr val="accent1">
                    <a:lumMod val="75000"/>
                  </a:schemeClr>
                </a:solidFill>
              </a:rPr>
              <a:t>гриб, корова, лось, лиса,</a:t>
            </a:r>
          </a:p>
          <a:p>
            <a:r>
              <a:rPr lang="ru-RU" sz="2000" dirty="0">
                <a:solidFill>
                  <a:schemeClr val="accent1">
                    <a:lumMod val="75000"/>
                  </a:schemeClr>
                </a:solidFill>
              </a:rPr>
              <a:t>Анна, Ванна, чудеса,</a:t>
            </a:r>
          </a:p>
          <a:p>
            <a:r>
              <a:rPr lang="ru-RU" sz="2000" dirty="0">
                <a:solidFill>
                  <a:schemeClr val="accent1">
                    <a:lumMod val="75000"/>
                  </a:schemeClr>
                </a:solidFill>
              </a:rPr>
              <a:t>щука, чаща ,почка, класс.</a:t>
            </a:r>
          </a:p>
          <a:p>
            <a:endParaRPr lang="ru-RU" sz="2000" dirty="0"/>
          </a:p>
          <a:p>
            <a:endParaRPr lang="ru-RU" sz="2000" dirty="0"/>
          </a:p>
          <a:p>
            <a:endParaRPr lang="ru-RU" sz="2000" dirty="0"/>
          </a:p>
        </p:txBody>
      </p:sp>
      <p:sp>
        <p:nvSpPr>
          <p:cNvPr id="6" name="TextBox 5"/>
          <p:cNvSpPr txBox="1"/>
          <p:nvPr/>
        </p:nvSpPr>
        <p:spPr>
          <a:xfrm>
            <a:off x="571472" y="5857892"/>
            <a:ext cx="4027000" cy="400110"/>
          </a:xfrm>
          <a:prstGeom prst="rect">
            <a:avLst/>
          </a:prstGeom>
          <a:noFill/>
        </p:spPr>
        <p:txBody>
          <a:bodyPr wrap="none" rtlCol="0">
            <a:spAutoFit/>
          </a:bodyPr>
          <a:lstStyle/>
          <a:p>
            <a:r>
              <a:rPr lang="ru-RU" sz="2000" dirty="0">
                <a:solidFill>
                  <a:srgbClr val="7030A0"/>
                </a:solidFill>
              </a:rPr>
              <a:t>Сколько  правил  здесь  для  вас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37" presetClass="entr" presetSubtype="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29" fill="hold">
                            <p:stCondLst>
                              <p:cond delay="3500"/>
                            </p:stCondLst>
                            <p:childTnLst>
                              <p:par>
                                <p:cTn id="30" presetID="37" presetClass="entr" presetSubtype="0" fill="hold" nodeType="after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anim calcmode="lin" valueType="num">
                                      <p:cBhvr>
                                        <p:cTn id="3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par>
                          <p:cTn id="36" fill="hold">
                            <p:stCondLst>
                              <p:cond delay="4500"/>
                            </p:stCondLst>
                            <p:childTnLst>
                              <p:par>
                                <p:cTn id="37" presetID="37" presetClass="entr" presetSubtype="0" fill="hold" nodeType="after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1000"/>
                                        <p:tgtEl>
                                          <p:spTgt spid="5">
                                            <p:txEl>
                                              <p:pRg st="3" end="3"/>
                                            </p:txEl>
                                          </p:spTgt>
                                        </p:tgtEl>
                                      </p:cBhvr>
                                    </p:animEffect>
                                    <p:anim calcmode="lin" valueType="num">
                                      <p:cBhvr>
                                        <p:cTn id="4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par>
                          <p:cTn id="43" fill="hold">
                            <p:stCondLst>
                              <p:cond delay="5500"/>
                            </p:stCondLst>
                            <p:childTnLst>
                              <p:par>
                                <p:cTn id="44" presetID="37" presetClass="entr" presetSubtype="0" fill="hold" nodeType="after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1000"/>
                                        <p:tgtEl>
                                          <p:spTgt spid="5">
                                            <p:txEl>
                                              <p:pRg st="4" end="4"/>
                                            </p:txEl>
                                          </p:spTgt>
                                        </p:tgtEl>
                                      </p:cBhvr>
                                    </p:animEffect>
                                    <p:anim calcmode="lin" valueType="num">
                                      <p:cBhvr>
                                        <p:cTn id="4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par>
                          <p:cTn id="50" fill="hold">
                            <p:stCondLst>
                              <p:cond delay="6500"/>
                            </p:stCondLst>
                            <p:childTnLst>
                              <p:par>
                                <p:cTn id="51" presetID="37" presetClass="entr" presetSubtype="0" fill="hold" nodeType="after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fade">
                                      <p:cBhvr>
                                        <p:cTn id="53" dur="1000"/>
                                        <p:tgtEl>
                                          <p:spTgt spid="5">
                                            <p:txEl>
                                              <p:pRg st="5" end="5"/>
                                            </p:txEl>
                                          </p:spTgt>
                                        </p:tgtEl>
                                      </p:cBhvr>
                                    </p:animEffect>
                                    <p:anim calcmode="lin" valueType="num">
                                      <p:cBhvr>
                                        <p:cTn id="5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5">
                                            <p:txEl>
                                              <p:pRg st="5" end="5"/>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5">
                                            <p:txEl>
                                              <p:pRg st="5" end="5"/>
                                            </p:txEl>
                                          </p:spTgt>
                                        </p:tgtEl>
                                        <p:attrNameLst>
                                          <p:attrName>ppt_y</p:attrName>
                                        </p:attrNameLst>
                                      </p:cBhvr>
                                      <p:tavLst>
                                        <p:tav tm="0">
                                          <p:val>
                                            <p:strVal val="#ppt_y-.03"/>
                                          </p:val>
                                        </p:tav>
                                        <p:tav tm="100000">
                                          <p:val>
                                            <p:strVal val="#ppt_y"/>
                                          </p:val>
                                        </p:tav>
                                      </p:tavLst>
                                    </p:anim>
                                  </p:childTnLst>
                                </p:cTn>
                              </p:par>
                            </p:childTnLst>
                          </p:cTn>
                        </p:par>
                        <p:par>
                          <p:cTn id="57" fill="hold">
                            <p:stCondLst>
                              <p:cond delay="7500"/>
                            </p:stCondLst>
                            <p:childTnLst>
                              <p:par>
                                <p:cTn id="58" presetID="37" presetClass="entr" presetSubtype="0" fill="hold" nodeType="after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5">
                                            <p:txEl>
                                              <p:pRg st="6" end="6"/>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
                                            <p:txEl>
                                              <p:pRg st="6" end="6"/>
                                            </p:txEl>
                                          </p:spTgt>
                                        </p:tgtEl>
                                        <p:attrNameLst>
                                          <p:attrName>ppt_y</p:attrName>
                                        </p:attrNameLst>
                                      </p:cBhvr>
                                      <p:tavLst>
                                        <p:tav tm="0">
                                          <p:val>
                                            <p:strVal val="#ppt_y-.03"/>
                                          </p:val>
                                        </p:tav>
                                        <p:tav tm="100000">
                                          <p:val>
                                            <p:strVal val="#ppt_y"/>
                                          </p:val>
                                        </p:tav>
                                      </p:tavLst>
                                    </p:anim>
                                  </p:childTnLst>
                                </p:cTn>
                              </p:par>
                            </p:childTnLst>
                          </p:cTn>
                        </p:par>
                        <p:par>
                          <p:cTn id="64" fill="hold">
                            <p:stCondLst>
                              <p:cond delay="8500"/>
                            </p:stCondLst>
                            <p:childTnLst>
                              <p:par>
                                <p:cTn id="65" presetID="37" presetClass="entr" presetSubtype="0" fill="hold" nodeType="after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Effect transition="in" filter="fade">
                                      <p:cBhvr>
                                        <p:cTn id="67" dur="1000"/>
                                        <p:tgtEl>
                                          <p:spTgt spid="5">
                                            <p:txEl>
                                              <p:pRg st="7" end="7"/>
                                            </p:txEl>
                                          </p:spTgt>
                                        </p:tgtEl>
                                      </p:cBhvr>
                                    </p:animEffect>
                                    <p:anim calcmode="lin" valueType="num">
                                      <p:cBhvr>
                                        <p:cTn id="6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5">
                                            <p:txEl>
                                              <p:pRg st="7" end="7"/>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5">
                                            <p:txEl>
                                              <p:pRg st="7" end="7"/>
                                            </p:txEl>
                                          </p:spTgt>
                                        </p:tgtEl>
                                        <p:attrNameLst>
                                          <p:attrName>ppt_y</p:attrName>
                                        </p:attrNameLst>
                                      </p:cBhvr>
                                      <p:tavLst>
                                        <p:tav tm="0">
                                          <p:val>
                                            <p:strVal val="#ppt_y-.03"/>
                                          </p:val>
                                        </p:tav>
                                        <p:tav tm="100000">
                                          <p:val>
                                            <p:strVal val="#ppt_y"/>
                                          </p:val>
                                        </p:tav>
                                      </p:tavLst>
                                    </p:anim>
                                  </p:childTnLst>
                                </p:cTn>
                              </p:par>
                            </p:childTnLst>
                          </p:cTn>
                        </p:par>
                        <p:par>
                          <p:cTn id="71" fill="hold">
                            <p:stCondLst>
                              <p:cond delay="9500"/>
                            </p:stCondLst>
                            <p:childTnLst>
                              <p:par>
                                <p:cTn id="72" presetID="37" presetClass="entr" presetSubtype="0" fill="hold" nodeType="afterEffect">
                                  <p:stCondLst>
                                    <p:cond delay="0"/>
                                  </p:stCondLst>
                                  <p:childTnLst>
                                    <p:set>
                                      <p:cBhvr>
                                        <p:cTn id="73" dur="1" fill="hold">
                                          <p:stCondLst>
                                            <p:cond delay="0"/>
                                          </p:stCondLst>
                                        </p:cTn>
                                        <p:tgtEl>
                                          <p:spTgt spid="5">
                                            <p:txEl>
                                              <p:pRg st="8" end="8"/>
                                            </p:txEl>
                                          </p:spTgt>
                                        </p:tgtEl>
                                        <p:attrNameLst>
                                          <p:attrName>style.visibility</p:attrName>
                                        </p:attrNameLst>
                                      </p:cBhvr>
                                      <p:to>
                                        <p:strVal val="visible"/>
                                      </p:to>
                                    </p:set>
                                    <p:animEffect transition="in" filter="fade">
                                      <p:cBhvr>
                                        <p:cTn id="74" dur="1000"/>
                                        <p:tgtEl>
                                          <p:spTgt spid="5">
                                            <p:txEl>
                                              <p:pRg st="8" end="8"/>
                                            </p:txEl>
                                          </p:spTgt>
                                        </p:tgtEl>
                                      </p:cBhvr>
                                    </p:animEffect>
                                    <p:anim calcmode="lin" valueType="num">
                                      <p:cBhvr>
                                        <p:cTn id="7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5">
                                            <p:txEl>
                                              <p:pRg st="8" end="8"/>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
                                            <p:txEl>
                                              <p:pRg st="8" end="8"/>
                                            </p:txEl>
                                          </p:spTgt>
                                        </p:tgtEl>
                                        <p:attrNameLst>
                                          <p:attrName>ppt_y</p:attrName>
                                        </p:attrNameLst>
                                      </p:cBhvr>
                                      <p:tavLst>
                                        <p:tav tm="0">
                                          <p:val>
                                            <p:strVal val="#ppt_y-.03"/>
                                          </p:val>
                                        </p:tav>
                                        <p:tav tm="100000">
                                          <p:val>
                                            <p:strVal val="#ppt_y"/>
                                          </p:val>
                                        </p:tav>
                                      </p:tavLst>
                                    </p:anim>
                                  </p:childTnLst>
                                </p:cTn>
                              </p:par>
                            </p:childTnLst>
                          </p:cTn>
                        </p:par>
                        <p:par>
                          <p:cTn id="78" fill="hold">
                            <p:stCondLst>
                              <p:cond delay="10500"/>
                            </p:stCondLst>
                            <p:childTnLst>
                              <p:par>
                                <p:cTn id="79" presetID="37" presetClass="entr" presetSubtype="0" fill="hold" nodeType="afterEffect">
                                  <p:stCondLst>
                                    <p:cond delay="0"/>
                                  </p:stCondLst>
                                  <p:childTnLst>
                                    <p:set>
                                      <p:cBhvr>
                                        <p:cTn id="80" dur="1" fill="hold">
                                          <p:stCondLst>
                                            <p:cond delay="0"/>
                                          </p:stCondLst>
                                        </p:cTn>
                                        <p:tgtEl>
                                          <p:spTgt spid="5">
                                            <p:txEl>
                                              <p:pRg st="9" end="9"/>
                                            </p:txEl>
                                          </p:spTgt>
                                        </p:tgtEl>
                                        <p:attrNameLst>
                                          <p:attrName>style.visibility</p:attrName>
                                        </p:attrNameLst>
                                      </p:cBhvr>
                                      <p:to>
                                        <p:strVal val="visible"/>
                                      </p:to>
                                    </p:set>
                                    <p:animEffect transition="in" filter="fade">
                                      <p:cBhvr>
                                        <p:cTn id="81" dur="1000"/>
                                        <p:tgtEl>
                                          <p:spTgt spid="5">
                                            <p:txEl>
                                              <p:pRg st="9" end="9"/>
                                            </p:txEl>
                                          </p:spTgt>
                                        </p:tgtEl>
                                      </p:cBhvr>
                                    </p:animEffect>
                                    <p:anim calcmode="lin" valueType="num">
                                      <p:cBhvr>
                                        <p:cTn id="8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83" dur="900" decel="100000" fill="hold"/>
                                        <p:tgtEl>
                                          <p:spTgt spid="5">
                                            <p:txEl>
                                              <p:pRg st="9" end="9"/>
                                            </p:tx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5">
                                            <p:txEl>
                                              <p:pRg st="9" end="9"/>
                                            </p:txEl>
                                          </p:spTgt>
                                        </p:tgtEl>
                                        <p:attrNameLst>
                                          <p:attrName>ppt_y</p:attrName>
                                        </p:attrNameLst>
                                      </p:cBhvr>
                                      <p:tavLst>
                                        <p:tav tm="0">
                                          <p:val>
                                            <p:strVal val="#ppt_y-.03"/>
                                          </p:val>
                                        </p:tav>
                                        <p:tav tm="100000">
                                          <p:val>
                                            <p:strVal val="#ppt_y"/>
                                          </p:val>
                                        </p:tav>
                                      </p:tavLst>
                                    </p:anim>
                                  </p:childTnLst>
                                </p:cTn>
                              </p:par>
                            </p:childTnLst>
                          </p:cTn>
                        </p:par>
                        <p:par>
                          <p:cTn id="85" fill="hold">
                            <p:stCondLst>
                              <p:cond delay="11500"/>
                            </p:stCondLst>
                            <p:childTnLst>
                              <p:par>
                                <p:cTn id="86" presetID="37" presetClass="entr" presetSubtype="0" fill="hold" nodeType="afterEffect">
                                  <p:stCondLst>
                                    <p:cond delay="0"/>
                                  </p:stCondLst>
                                  <p:childTnLst>
                                    <p:set>
                                      <p:cBhvr>
                                        <p:cTn id="87" dur="1" fill="hold">
                                          <p:stCondLst>
                                            <p:cond delay="0"/>
                                          </p:stCondLst>
                                        </p:cTn>
                                        <p:tgtEl>
                                          <p:spTgt spid="5">
                                            <p:txEl>
                                              <p:pRg st="10" end="10"/>
                                            </p:txEl>
                                          </p:spTgt>
                                        </p:tgtEl>
                                        <p:attrNameLst>
                                          <p:attrName>style.visibility</p:attrName>
                                        </p:attrNameLst>
                                      </p:cBhvr>
                                      <p:to>
                                        <p:strVal val="visible"/>
                                      </p:to>
                                    </p:set>
                                    <p:animEffect transition="in" filter="fade">
                                      <p:cBhvr>
                                        <p:cTn id="88" dur="1000"/>
                                        <p:tgtEl>
                                          <p:spTgt spid="5">
                                            <p:txEl>
                                              <p:pRg st="10" end="10"/>
                                            </p:txEl>
                                          </p:spTgt>
                                        </p:tgtEl>
                                      </p:cBhvr>
                                    </p:animEffect>
                                    <p:anim calcmode="lin" valueType="num">
                                      <p:cBhvr>
                                        <p:cTn id="89"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5">
                                            <p:txEl>
                                              <p:pRg st="10" end="10"/>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
                                            <p:txEl>
                                              <p:pRg st="10" end="10"/>
                                            </p:txEl>
                                          </p:spTgt>
                                        </p:tgtEl>
                                        <p:attrNameLst>
                                          <p:attrName>ppt_y</p:attrName>
                                        </p:attrNameLst>
                                      </p:cBhvr>
                                      <p:tavLst>
                                        <p:tav tm="0">
                                          <p:val>
                                            <p:strVal val="#ppt_y-.03"/>
                                          </p:val>
                                        </p:tav>
                                        <p:tav tm="100000">
                                          <p:val>
                                            <p:strVal val="#ppt_y"/>
                                          </p:val>
                                        </p:tav>
                                      </p:tavLst>
                                    </p:anim>
                                  </p:childTnLst>
                                </p:cTn>
                              </p:par>
                            </p:childTnLst>
                          </p:cTn>
                        </p:par>
                        <p:par>
                          <p:cTn id="92" fill="hold">
                            <p:stCondLst>
                              <p:cond delay="12500"/>
                            </p:stCondLst>
                            <p:childTnLst>
                              <p:par>
                                <p:cTn id="93" presetID="27" presetClass="entr" presetSubtype="0" fill="hold" nodeType="afterEffect">
                                  <p:stCondLst>
                                    <p:cond delay="0"/>
                                  </p:stCondLst>
                                  <p:iterate type="lt">
                                    <p:tmPct val="50000"/>
                                  </p:iterate>
                                  <p:childTnLst>
                                    <p:set>
                                      <p:cBhvr>
                                        <p:cTn id="94"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95"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7"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a:bodyPr>
          <a:lstStyle/>
          <a:p>
            <a:r>
              <a:rPr lang="ru-RU" sz="2800" dirty="0"/>
              <a:t>Ребусы</a:t>
            </a:r>
          </a:p>
        </p:txBody>
      </p:sp>
      <p:sp>
        <p:nvSpPr>
          <p:cNvPr id="3" name="Содержимое 2"/>
          <p:cNvSpPr>
            <a:spLocks noGrp="1"/>
          </p:cNvSpPr>
          <p:nvPr>
            <p:ph idx="1"/>
          </p:nvPr>
        </p:nvSpPr>
        <p:spPr>
          <a:xfrm>
            <a:off x="457200" y="1428736"/>
            <a:ext cx="8229600" cy="4895864"/>
          </a:xfrm>
        </p:spPr>
        <p:txBody>
          <a:bodyPr>
            <a:normAutofit/>
          </a:bodyPr>
          <a:lstStyle/>
          <a:p>
            <a:endParaRPr lang="ru-RU" sz="1800" dirty="0"/>
          </a:p>
        </p:txBody>
      </p:sp>
      <p:pic>
        <p:nvPicPr>
          <p:cNvPr id="4" name="Рисунок 3" descr="карандаш.jpg"/>
          <p:cNvPicPr>
            <a:picLocks noChangeAspect="1"/>
          </p:cNvPicPr>
          <p:nvPr/>
        </p:nvPicPr>
        <p:blipFill>
          <a:blip r:embed="rId2" cstate="print"/>
          <a:stretch>
            <a:fillRect/>
          </a:stretch>
        </p:blipFill>
        <p:spPr>
          <a:xfrm>
            <a:off x="6407118" y="2986636"/>
            <a:ext cx="2736882" cy="3871364"/>
          </a:xfrm>
          <a:prstGeom prst="rect">
            <a:avLst/>
          </a:prstGeom>
        </p:spPr>
      </p:pic>
      <p:pic>
        <p:nvPicPr>
          <p:cNvPr id="5" name="Рисунок 4" descr="ребус 1.jpg"/>
          <p:cNvPicPr>
            <a:picLocks noChangeAspect="1"/>
          </p:cNvPicPr>
          <p:nvPr/>
        </p:nvPicPr>
        <p:blipFill>
          <a:blip r:embed="rId3" cstate="print"/>
          <a:stretch>
            <a:fillRect/>
          </a:stretch>
        </p:blipFill>
        <p:spPr>
          <a:xfrm rot="5400000">
            <a:off x="1125110" y="946536"/>
            <a:ext cx="1143008" cy="2821788"/>
          </a:xfrm>
          <a:prstGeom prst="rect">
            <a:avLst/>
          </a:prstGeom>
        </p:spPr>
      </p:pic>
      <p:pic>
        <p:nvPicPr>
          <p:cNvPr id="6" name="Рисунок 5" descr="ребус 2.jpg"/>
          <p:cNvPicPr>
            <a:picLocks noChangeAspect="1"/>
          </p:cNvPicPr>
          <p:nvPr/>
        </p:nvPicPr>
        <p:blipFill>
          <a:blip r:embed="rId4" cstate="print"/>
          <a:stretch>
            <a:fillRect/>
          </a:stretch>
        </p:blipFill>
        <p:spPr>
          <a:xfrm rot="5400000">
            <a:off x="1035818" y="2321712"/>
            <a:ext cx="1357324" cy="2714644"/>
          </a:xfrm>
          <a:prstGeom prst="rect">
            <a:avLst/>
          </a:prstGeom>
        </p:spPr>
      </p:pic>
      <p:pic>
        <p:nvPicPr>
          <p:cNvPr id="7" name="Рисунок 6" descr="ребус 4.jpg"/>
          <p:cNvPicPr>
            <a:picLocks noChangeAspect="1"/>
          </p:cNvPicPr>
          <p:nvPr/>
        </p:nvPicPr>
        <p:blipFill>
          <a:blip r:embed="rId5" cstate="print"/>
          <a:stretch>
            <a:fillRect/>
          </a:stretch>
        </p:blipFill>
        <p:spPr>
          <a:xfrm rot="5400000">
            <a:off x="976972" y="3809318"/>
            <a:ext cx="1388894" cy="2771399"/>
          </a:xfrm>
          <a:prstGeom prst="rect">
            <a:avLst/>
          </a:prstGeom>
        </p:spPr>
      </p:pic>
      <p:pic>
        <p:nvPicPr>
          <p:cNvPr id="8" name="Рисунок 7" descr="ребус 6.jpg"/>
          <p:cNvPicPr>
            <a:picLocks noChangeAspect="1"/>
          </p:cNvPicPr>
          <p:nvPr/>
        </p:nvPicPr>
        <p:blipFill>
          <a:blip r:embed="rId6" cstate="print"/>
          <a:stretch>
            <a:fillRect/>
          </a:stretch>
        </p:blipFill>
        <p:spPr>
          <a:xfrm rot="5400000">
            <a:off x="4071921" y="1071559"/>
            <a:ext cx="1214447" cy="2786058"/>
          </a:xfrm>
          <a:prstGeom prst="rect">
            <a:avLst/>
          </a:prstGeom>
        </p:spPr>
      </p:pic>
      <p:sp>
        <p:nvSpPr>
          <p:cNvPr id="12" name="TextBox 11"/>
          <p:cNvSpPr txBox="1"/>
          <p:nvPr/>
        </p:nvSpPr>
        <p:spPr>
          <a:xfrm>
            <a:off x="285720" y="5929330"/>
            <a:ext cx="1152183" cy="400110"/>
          </a:xfrm>
          <a:prstGeom prst="rect">
            <a:avLst/>
          </a:prstGeom>
          <a:noFill/>
        </p:spPr>
        <p:txBody>
          <a:bodyPr wrap="square" rtlCol="0">
            <a:spAutoFit/>
          </a:bodyPr>
          <a:lstStyle/>
          <a:p>
            <a:r>
              <a:rPr lang="ru-RU" sz="2000" dirty="0">
                <a:solidFill>
                  <a:schemeClr val="accent2">
                    <a:lumMod val="75000"/>
                  </a:schemeClr>
                </a:solidFill>
              </a:rPr>
              <a:t>ч</a:t>
            </a:r>
            <a:r>
              <a:rPr lang="ru-RU" sz="2000" dirty="0">
                <a:solidFill>
                  <a:srgbClr val="C00000"/>
                </a:solidFill>
              </a:rPr>
              <a:t>е</a:t>
            </a:r>
            <a:r>
              <a:rPr lang="ru-RU" sz="2000" dirty="0">
                <a:solidFill>
                  <a:schemeClr val="accent2">
                    <a:lumMod val="75000"/>
                  </a:schemeClr>
                </a:solidFill>
              </a:rPr>
              <a:t>тверг</a:t>
            </a:r>
          </a:p>
        </p:txBody>
      </p:sp>
      <p:sp>
        <p:nvSpPr>
          <p:cNvPr id="14" name="TextBox 13"/>
          <p:cNvSpPr txBox="1"/>
          <p:nvPr/>
        </p:nvSpPr>
        <p:spPr>
          <a:xfrm>
            <a:off x="214282" y="6286520"/>
            <a:ext cx="1143008" cy="400110"/>
          </a:xfrm>
          <a:prstGeom prst="rect">
            <a:avLst/>
          </a:prstGeom>
          <a:noFill/>
        </p:spPr>
        <p:txBody>
          <a:bodyPr wrap="square" rtlCol="0">
            <a:spAutoFit/>
          </a:bodyPr>
          <a:lstStyle/>
          <a:p>
            <a:r>
              <a:rPr lang="ru-RU" sz="2000" dirty="0">
                <a:solidFill>
                  <a:schemeClr val="accent2">
                    <a:lumMod val="75000"/>
                  </a:schemeClr>
                </a:solidFill>
              </a:rPr>
              <a:t>ру</a:t>
            </a:r>
            <a:r>
              <a:rPr lang="ru-RU" sz="2000" dirty="0">
                <a:solidFill>
                  <a:schemeClr val="accent1">
                    <a:lumMod val="75000"/>
                  </a:schemeClr>
                </a:solidFill>
              </a:rPr>
              <a:t>сс</a:t>
            </a:r>
            <a:r>
              <a:rPr lang="ru-RU" sz="2000" dirty="0">
                <a:solidFill>
                  <a:schemeClr val="accent2">
                    <a:lumMod val="75000"/>
                  </a:schemeClr>
                </a:solidFill>
              </a:rPr>
              <a:t>кий</a:t>
            </a:r>
          </a:p>
        </p:txBody>
      </p:sp>
      <p:sp>
        <p:nvSpPr>
          <p:cNvPr id="15" name="TextBox 14"/>
          <p:cNvSpPr txBox="1"/>
          <p:nvPr/>
        </p:nvSpPr>
        <p:spPr>
          <a:xfrm>
            <a:off x="1857356" y="6286520"/>
            <a:ext cx="1285883" cy="400110"/>
          </a:xfrm>
          <a:prstGeom prst="rect">
            <a:avLst/>
          </a:prstGeom>
          <a:noFill/>
        </p:spPr>
        <p:txBody>
          <a:bodyPr wrap="square" rtlCol="0">
            <a:spAutoFit/>
          </a:bodyPr>
          <a:lstStyle/>
          <a:p>
            <a:r>
              <a:rPr lang="ru-RU" sz="2000" dirty="0">
                <a:solidFill>
                  <a:schemeClr val="accent2">
                    <a:lumMod val="75000"/>
                  </a:schemeClr>
                </a:solidFill>
              </a:rPr>
              <a:t>за</a:t>
            </a:r>
            <a:r>
              <a:rPr lang="ru-RU" sz="2000" dirty="0">
                <a:solidFill>
                  <a:schemeClr val="accent1">
                    <a:lumMod val="75000"/>
                  </a:schemeClr>
                </a:solidFill>
              </a:rPr>
              <a:t>в</a:t>
            </a:r>
            <a:r>
              <a:rPr lang="ru-RU" sz="2000" dirty="0">
                <a:solidFill>
                  <a:schemeClr val="accent2">
                    <a:lumMod val="75000"/>
                  </a:schemeClr>
                </a:solidFill>
              </a:rPr>
              <a:t>тр</a:t>
            </a:r>
            <a:r>
              <a:rPr lang="ru-RU" sz="2000" dirty="0">
                <a:solidFill>
                  <a:srgbClr val="C00000"/>
                </a:solidFill>
              </a:rPr>
              <a:t>а</a:t>
            </a:r>
            <a:r>
              <a:rPr lang="ru-RU" sz="2000" dirty="0">
                <a:solidFill>
                  <a:schemeClr val="accent1">
                    <a:lumMod val="75000"/>
                  </a:schemeClr>
                </a:solidFill>
              </a:rPr>
              <a:t>к</a:t>
            </a:r>
          </a:p>
        </p:txBody>
      </p:sp>
      <p:sp>
        <p:nvSpPr>
          <p:cNvPr id="16" name="TextBox 15"/>
          <p:cNvSpPr txBox="1"/>
          <p:nvPr/>
        </p:nvSpPr>
        <p:spPr>
          <a:xfrm>
            <a:off x="3643306" y="5929330"/>
            <a:ext cx="1143008" cy="400110"/>
          </a:xfrm>
          <a:prstGeom prst="rect">
            <a:avLst/>
          </a:prstGeom>
          <a:noFill/>
        </p:spPr>
        <p:txBody>
          <a:bodyPr wrap="square" rtlCol="0">
            <a:spAutoFit/>
          </a:bodyPr>
          <a:lstStyle/>
          <a:p>
            <a:r>
              <a:rPr lang="ru-RU" sz="2000" dirty="0">
                <a:solidFill>
                  <a:schemeClr val="accent2">
                    <a:lumMod val="75000"/>
                  </a:schemeClr>
                </a:solidFill>
              </a:rPr>
              <a:t>с</a:t>
            </a:r>
            <a:r>
              <a:rPr lang="ru-RU" sz="2000" dirty="0">
                <a:solidFill>
                  <a:srgbClr val="C00000"/>
                </a:solidFill>
              </a:rPr>
              <a:t>а</a:t>
            </a:r>
            <a:r>
              <a:rPr lang="ru-RU" sz="2000" dirty="0">
                <a:solidFill>
                  <a:schemeClr val="accent2">
                    <a:lumMod val="75000"/>
                  </a:schemeClr>
                </a:solidFill>
              </a:rPr>
              <a:t>по</a:t>
            </a:r>
            <a:r>
              <a:rPr lang="ru-RU" sz="2000" dirty="0">
                <a:solidFill>
                  <a:schemeClr val="accent1">
                    <a:lumMod val="75000"/>
                  </a:schemeClr>
                </a:solidFill>
              </a:rPr>
              <a:t>г</a:t>
            </a:r>
          </a:p>
        </p:txBody>
      </p:sp>
      <p:sp>
        <p:nvSpPr>
          <p:cNvPr id="17" name="TextBox 16"/>
          <p:cNvSpPr txBox="1"/>
          <p:nvPr/>
        </p:nvSpPr>
        <p:spPr>
          <a:xfrm>
            <a:off x="3643306" y="6286520"/>
            <a:ext cx="1143008" cy="400110"/>
          </a:xfrm>
          <a:prstGeom prst="rect">
            <a:avLst/>
          </a:prstGeom>
          <a:noFill/>
        </p:spPr>
        <p:txBody>
          <a:bodyPr wrap="square" rtlCol="0">
            <a:spAutoFit/>
          </a:bodyPr>
          <a:lstStyle/>
          <a:p>
            <a:r>
              <a:rPr lang="ru-RU" sz="2000" dirty="0">
                <a:solidFill>
                  <a:schemeClr val="accent2">
                    <a:lumMod val="75000"/>
                  </a:schemeClr>
                </a:solidFill>
              </a:rPr>
              <a:t>дев</a:t>
            </a:r>
            <a:r>
              <a:rPr lang="ru-RU" sz="2000" dirty="0">
                <a:solidFill>
                  <a:srgbClr val="C00000"/>
                </a:solidFill>
              </a:rPr>
              <a:t>о</a:t>
            </a:r>
            <a:r>
              <a:rPr lang="ru-RU" sz="2000" dirty="0">
                <a:solidFill>
                  <a:schemeClr val="accent1">
                    <a:lumMod val="75000"/>
                  </a:schemeClr>
                </a:solidFill>
              </a:rPr>
              <a:t>чк</a:t>
            </a:r>
            <a:r>
              <a:rPr lang="ru-RU" sz="2000" dirty="0">
                <a:solidFill>
                  <a:schemeClr val="accent2">
                    <a:lumMod val="75000"/>
                  </a:schemeClr>
                </a:solidFill>
              </a:rPr>
              <a:t>а</a:t>
            </a:r>
          </a:p>
        </p:txBody>
      </p:sp>
      <p:sp>
        <p:nvSpPr>
          <p:cNvPr id="18" name="TextBox 17"/>
          <p:cNvSpPr txBox="1"/>
          <p:nvPr/>
        </p:nvSpPr>
        <p:spPr>
          <a:xfrm>
            <a:off x="1857356" y="5929330"/>
            <a:ext cx="1214446" cy="400110"/>
          </a:xfrm>
          <a:prstGeom prst="rect">
            <a:avLst/>
          </a:prstGeom>
          <a:noFill/>
        </p:spPr>
        <p:txBody>
          <a:bodyPr wrap="square" rtlCol="0">
            <a:spAutoFit/>
          </a:bodyPr>
          <a:lstStyle/>
          <a:p>
            <a:r>
              <a:rPr lang="ru-RU" sz="2000" dirty="0">
                <a:solidFill>
                  <a:schemeClr val="accent2">
                    <a:lumMod val="75000"/>
                  </a:schemeClr>
                </a:solidFill>
              </a:rPr>
              <a:t>з</a:t>
            </a:r>
            <a:r>
              <a:rPr lang="ru-RU" sz="2000" dirty="0">
                <a:solidFill>
                  <a:srgbClr val="C00000"/>
                </a:solidFill>
              </a:rPr>
              <a:t>а</a:t>
            </a:r>
            <a:r>
              <a:rPr lang="ru-RU" sz="2000" dirty="0">
                <a:solidFill>
                  <a:schemeClr val="accent2">
                    <a:lumMod val="75000"/>
                  </a:schemeClr>
                </a:solidFill>
              </a:rPr>
              <a:t>во</a:t>
            </a:r>
            <a:r>
              <a:rPr lang="ru-RU" sz="2000" dirty="0">
                <a:solidFill>
                  <a:schemeClr val="accent1">
                    <a:lumMod val="75000"/>
                  </a:schemeClr>
                </a:solidFill>
              </a:rPr>
              <a:t>д</a:t>
            </a:r>
          </a:p>
        </p:txBody>
      </p:sp>
      <p:pic>
        <p:nvPicPr>
          <p:cNvPr id="19" name="Рисунок 18" descr="завод.jpg"/>
          <p:cNvPicPr>
            <a:picLocks noChangeAspect="1"/>
          </p:cNvPicPr>
          <p:nvPr/>
        </p:nvPicPr>
        <p:blipFill>
          <a:blip r:embed="rId7" cstate="print"/>
          <a:stretch>
            <a:fillRect/>
          </a:stretch>
        </p:blipFill>
        <p:spPr>
          <a:xfrm rot="5400000">
            <a:off x="4045628" y="2383738"/>
            <a:ext cx="1214445" cy="2590596"/>
          </a:xfrm>
          <a:prstGeom prst="rect">
            <a:avLst/>
          </a:prstGeom>
        </p:spPr>
      </p:pic>
      <p:pic>
        <p:nvPicPr>
          <p:cNvPr id="20" name="Рисунок 19" descr="сапог.jpg"/>
          <p:cNvPicPr>
            <a:picLocks noChangeAspect="1"/>
          </p:cNvPicPr>
          <p:nvPr/>
        </p:nvPicPr>
        <p:blipFill>
          <a:blip r:embed="rId8" cstate="print"/>
          <a:stretch>
            <a:fillRect/>
          </a:stretch>
        </p:blipFill>
        <p:spPr>
          <a:xfrm rot="5400000">
            <a:off x="3989087" y="3869037"/>
            <a:ext cx="1458582" cy="2721648"/>
          </a:xfrm>
          <a:prstGeom prst="rect">
            <a:avLst/>
          </a:prstGeom>
        </p:spPr>
      </p:pic>
      <p:sp>
        <p:nvSpPr>
          <p:cNvPr id="21" name="TextBox 20"/>
          <p:cNvSpPr txBox="1"/>
          <p:nvPr/>
        </p:nvSpPr>
        <p:spPr>
          <a:xfrm>
            <a:off x="428596" y="1357298"/>
            <a:ext cx="6915676" cy="369332"/>
          </a:xfrm>
          <a:prstGeom prst="rect">
            <a:avLst/>
          </a:prstGeom>
          <a:noFill/>
        </p:spPr>
        <p:txBody>
          <a:bodyPr wrap="none" rtlCol="0">
            <a:spAutoFit/>
          </a:bodyPr>
          <a:lstStyle/>
          <a:p>
            <a:r>
              <a:rPr lang="ru-RU" dirty="0">
                <a:solidFill>
                  <a:schemeClr val="tx2">
                    <a:lumMod val="60000"/>
                    <a:lumOff val="40000"/>
                  </a:schemeClr>
                </a:solidFill>
              </a:rPr>
              <a:t>Разгадай ребусы.  Найди  в  словах  все  известные  орфограммы</a:t>
            </a:r>
            <a:r>
              <a:rPr lang="ru-RU"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1"/>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2500"/>
                            </p:stCondLst>
                            <p:childTnLst>
                              <p:par>
                                <p:cTn id="17" presetID="26"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childTnLst>
                          </p:cTn>
                        </p:par>
                        <p:par>
                          <p:cTn id="50" fill="hold">
                            <p:stCondLst>
                              <p:cond delay="6500"/>
                            </p:stCondLst>
                            <p:childTnLst>
                              <p:par>
                                <p:cTn id="51" presetID="26"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80">
                                          <p:stCondLst>
                                            <p:cond delay="0"/>
                                          </p:stCondLst>
                                        </p:cTn>
                                        <p:tgtEl>
                                          <p:spTgt spid="7"/>
                                        </p:tgtEl>
                                      </p:cBhvr>
                                    </p:animEffect>
                                    <p:anim calcmode="lin" valueType="num">
                                      <p:cBhvr>
                                        <p:cTn id="5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9" dur="26">
                                          <p:stCondLst>
                                            <p:cond delay="650"/>
                                          </p:stCondLst>
                                        </p:cTn>
                                        <p:tgtEl>
                                          <p:spTgt spid="7"/>
                                        </p:tgtEl>
                                      </p:cBhvr>
                                      <p:to x="100000" y="60000"/>
                                    </p:animScale>
                                    <p:animScale>
                                      <p:cBhvr>
                                        <p:cTn id="60" dur="166" decel="50000">
                                          <p:stCondLst>
                                            <p:cond delay="676"/>
                                          </p:stCondLst>
                                        </p:cTn>
                                        <p:tgtEl>
                                          <p:spTgt spid="7"/>
                                        </p:tgtEl>
                                      </p:cBhvr>
                                      <p:to x="100000" y="100000"/>
                                    </p:animScale>
                                    <p:animScale>
                                      <p:cBhvr>
                                        <p:cTn id="61" dur="26">
                                          <p:stCondLst>
                                            <p:cond delay="1312"/>
                                          </p:stCondLst>
                                        </p:cTn>
                                        <p:tgtEl>
                                          <p:spTgt spid="7"/>
                                        </p:tgtEl>
                                      </p:cBhvr>
                                      <p:to x="100000" y="80000"/>
                                    </p:animScale>
                                    <p:animScale>
                                      <p:cBhvr>
                                        <p:cTn id="62" dur="166" decel="50000">
                                          <p:stCondLst>
                                            <p:cond delay="1338"/>
                                          </p:stCondLst>
                                        </p:cTn>
                                        <p:tgtEl>
                                          <p:spTgt spid="7"/>
                                        </p:tgtEl>
                                      </p:cBhvr>
                                      <p:to x="100000" y="100000"/>
                                    </p:animScale>
                                    <p:animScale>
                                      <p:cBhvr>
                                        <p:cTn id="63" dur="26">
                                          <p:stCondLst>
                                            <p:cond delay="1642"/>
                                          </p:stCondLst>
                                        </p:cTn>
                                        <p:tgtEl>
                                          <p:spTgt spid="7"/>
                                        </p:tgtEl>
                                      </p:cBhvr>
                                      <p:to x="100000" y="90000"/>
                                    </p:animScale>
                                    <p:animScale>
                                      <p:cBhvr>
                                        <p:cTn id="64" dur="166" decel="50000">
                                          <p:stCondLst>
                                            <p:cond delay="1668"/>
                                          </p:stCondLst>
                                        </p:cTn>
                                        <p:tgtEl>
                                          <p:spTgt spid="7"/>
                                        </p:tgtEl>
                                      </p:cBhvr>
                                      <p:to x="100000" y="100000"/>
                                    </p:animScale>
                                    <p:animScale>
                                      <p:cBhvr>
                                        <p:cTn id="65" dur="26">
                                          <p:stCondLst>
                                            <p:cond delay="1808"/>
                                          </p:stCondLst>
                                        </p:cTn>
                                        <p:tgtEl>
                                          <p:spTgt spid="7"/>
                                        </p:tgtEl>
                                      </p:cBhvr>
                                      <p:to x="100000" y="95000"/>
                                    </p:animScale>
                                    <p:animScale>
                                      <p:cBhvr>
                                        <p:cTn id="66" dur="166" decel="50000">
                                          <p:stCondLst>
                                            <p:cond delay="1834"/>
                                          </p:stCondLst>
                                        </p:cTn>
                                        <p:tgtEl>
                                          <p:spTgt spid="7"/>
                                        </p:tgtEl>
                                      </p:cBhvr>
                                      <p:to x="100000" y="100000"/>
                                    </p:animScale>
                                  </p:childTnLst>
                                </p:cTn>
                              </p:par>
                            </p:childTnLst>
                          </p:cTn>
                        </p:par>
                        <p:par>
                          <p:cTn id="67" fill="hold">
                            <p:stCondLst>
                              <p:cond delay="8500"/>
                            </p:stCondLst>
                            <p:childTnLst>
                              <p:par>
                                <p:cTn id="68" presetID="26" presetClass="entr" presetSubtype="0"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down)">
                                      <p:cBhvr>
                                        <p:cTn id="70" dur="580">
                                          <p:stCondLst>
                                            <p:cond delay="0"/>
                                          </p:stCondLst>
                                        </p:cTn>
                                        <p:tgtEl>
                                          <p:spTgt spid="8"/>
                                        </p:tgtEl>
                                      </p:cBhvr>
                                    </p:animEffect>
                                    <p:anim calcmode="lin" valueType="num">
                                      <p:cBhvr>
                                        <p:cTn id="7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6" dur="26">
                                          <p:stCondLst>
                                            <p:cond delay="650"/>
                                          </p:stCondLst>
                                        </p:cTn>
                                        <p:tgtEl>
                                          <p:spTgt spid="8"/>
                                        </p:tgtEl>
                                      </p:cBhvr>
                                      <p:to x="100000" y="60000"/>
                                    </p:animScale>
                                    <p:animScale>
                                      <p:cBhvr>
                                        <p:cTn id="77" dur="166" decel="50000">
                                          <p:stCondLst>
                                            <p:cond delay="676"/>
                                          </p:stCondLst>
                                        </p:cTn>
                                        <p:tgtEl>
                                          <p:spTgt spid="8"/>
                                        </p:tgtEl>
                                      </p:cBhvr>
                                      <p:to x="100000" y="100000"/>
                                    </p:animScale>
                                    <p:animScale>
                                      <p:cBhvr>
                                        <p:cTn id="78" dur="26">
                                          <p:stCondLst>
                                            <p:cond delay="1312"/>
                                          </p:stCondLst>
                                        </p:cTn>
                                        <p:tgtEl>
                                          <p:spTgt spid="8"/>
                                        </p:tgtEl>
                                      </p:cBhvr>
                                      <p:to x="100000" y="80000"/>
                                    </p:animScale>
                                    <p:animScale>
                                      <p:cBhvr>
                                        <p:cTn id="79" dur="166" decel="50000">
                                          <p:stCondLst>
                                            <p:cond delay="1338"/>
                                          </p:stCondLst>
                                        </p:cTn>
                                        <p:tgtEl>
                                          <p:spTgt spid="8"/>
                                        </p:tgtEl>
                                      </p:cBhvr>
                                      <p:to x="100000" y="100000"/>
                                    </p:animScale>
                                    <p:animScale>
                                      <p:cBhvr>
                                        <p:cTn id="80" dur="26">
                                          <p:stCondLst>
                                            <p:cond delay="1642"/>
                                          </p:stCondLst>
                                        </p:cTn>
                                        <p:tgtEl>
                                          <p:spTgt spid="8"/>
                                        </p:tgtEl>
                                      </p:cBhvr>
                                      <p:to x="100000" y="90000"/>
                                    </p:animScale>
                                    <p:animScale>
                                      <p:cBhvr>
                                        <p:cTn id="81" dur="166" decel="50000">
                                          <p:stCondLst>
                                            <p:cond delay="1668"/>
                                          </p:stCondLst>
                                        </p:cTn>
                                        <p:tgtEl>
                                          <p:spTgt spid="8"/>
                                        </p:tgtEl>
                                      </p:cBhvr>
                                      <p:to x="100000" y="100000"/>
                                    </p:animScale>
                                    <p:animScale>
                                      <p:cBhvr>
                                        <p:cTn id="82" dur="26">
                                          <p:stCondLst>
                                            <p:cond delay="1808"/>
                                          </p:stCondLst>
                                        </p:cTn>
                                        <p:tgtEl>
                                          <p:spTgt spid="8"/>
                                        </p:tgtEl>
                                      </p:cBhvr>
                                      <p:to x="100000" y="95000"/>
                                    </p:animScale>
                                    <p:animScale>
                                      <p:cBhvr>
                                        <p:cTn id="83" dur="166" decel="50000">
                                          <p:stCondLst>
                                            <p:cond delay="1834"/>
                                          </p:stCondLst>
                                        </p:cTn>
                                        <p:tgtEl>
                                          <p:spTgt spid="8"/>
                                        </p:tgtEl>
                                      </p:cBhvr>
                                      <p:to x="100000" y="100000"/>
                                    </p:animScale>
                                  </p:childTnLst>
                                </p:cTn>
                              </p:par>
                            </p:childTnLst>
                          </p:cTn>
                        </p:par>
                        <p:par>
                          <p:cTn id="84" fill="hold">
                            <p:stCondLst>
                              <p:cond delay="10500"/>
                            </p:stCondLst>
                            <p:childTnLst>
                              <p:par>
                                <p:cTn id="85" presetID="26" presetClass="entr" presetSubtype="0"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down)">
                                      <p:cBhvr>
                                        <p:cTn id="87" dur="580">
                                          <p:stCondLst>
                                            <p:cond delay="0"/>
                                          </p:stCondLst>
                                        </p:cTn>
                                        <p:tgtEl>
                                          <p:spTgt spid="19"/>
                                        </p:tgtEl>
                                      </p:cBhvr>
                                    </p:animEffect>
                                    <p:anim calcmode="lin" valueType="num">
                                      <p:cBhvr>
                                        <p:cTn id="8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3" dur="26">
                                          <p:stCondLst>
                                            <p:cond delay="650"/>
                                          </p:stCondLst>
                                        </p:cTn>
                                        <p:tgtEl>
                                          <p:spTgt spid="19"/>
                                        </p:tgtEl>
                                      </p:cBhvr>
                                      <p:to x="100000" y="60000"/>
                                    </p:animScale>
                                    <p:animScale>
                                      <p:cBhvr>
                                        <p:cTn id="94" dur="166" decel="50000">
                                          <p:stCondLst>
                                            <p:cond delay="676"/>
                                          </p:stCondLst>
                                        </p:cTn>
                                        <p:tgtEl>
                                          <p:spTgt spid="19"/>
                                        </p:tgtEl>
                                      </p:cBhvr>
                                      <p:to x="100000" y="100000"/>
                                    </p:animScale>
                                    <p:animScale>
                                      <p:cBhvr>
                                        <p:cTn id="95" dur="26">
                                          <p:stCondLst>
                                            <p:cond delay="1312"/>
                                          </p:stCondLst>
                                        </p:cTn>
                                        <p:tgtEl>
                                          <p:spTgt spid="19"/>
                                        </p:tgtEl>
                                      </p:cBhvr>
                                      <p:to x="100000" y="80000"/>
                                    </p:animScale>
                                    <p:animScale>
                                      <p:cBhvr>
                                        <p:cTn id="96" dur="166" decel="50000">
                                          <p:stCondLst>
                                            <p:cond delay="1338"/>
                                          </p:stCondLst>
                                        </p:cTn>
                                        <p:tgtEl>
                                          <p:spTgt spid="19"/>
                                        </p:tgtEl>
                                      </p:cBhvr>
                                      <p:to x="100000" y="100000"/>
                                    </p:animScale>
                                    <p:animScale>
                                      <p:cBhvr>
                                        <p:cTn id="97" dur="26">
                                          <p:stCondLst>
                                            <p:cond delay="1642"/>
                                          </p:stCondLst>
                                        </p:cTn>
                                        <p:tgtEl>
                                          <p:spTgt spid="19"/>
                                        </p:tgtEl>
                                      </p:cBhvr>
                                      <p:to x="100000" y="90000"/>
                                    </p:animScale>
                                    <p:animScale>
                                      <p:cBhvr>
                                        <p:cTn id="98" dur="166" decel="50000">
                                          <p:stCondLst>
                                            <p:cond delay="1668"/>
                                          </p:stCondLst>
                                        </p:cTn>
                                        <p:tgtEl>
                                          <p:spTgt spid="19"/>
                                        </p:tgtEl>
                                      </p:cBhvr>
                                      <p:to x="100000" y="100000"/>
                                    </p:animScale>
                                    <p:animScale>
                                      <p:cBhvr>
                                        <p:cTn id="99" dur="26">
                                          <p:stCondLst>
                                            <p:cond delay="1808"/>
                                          </p:stCondLst>
                                        </p:cTn>
                                        <p:tgtEl>
                                          <p:spTgt spid="19"/>
                                        </p:tgtEl>
                                      </p:cBhvr>
                                      <p:to x="100000" y="95000"/>
                                    </p:animScale>
                                    <p:animScale>
                                      <p:cBhvr>
                                        <p:cTn id="100" dur="166" decel="50000">
                                          <p:stCondLst>
                                            <p:cond delay="1834"/>
                                          </p:stCondLst>
                                        </p:cTn>
                                        <p:tgtEl>
                                          <p:spTgt spid="19"/>
                                        </p:tgtEl>
                                      </p:cBhvr>
                                      <p:to x="100000" y="100000"/>
                                    </p:animScale>
                                  </p:childTnLst>
                                </p:cTn>
                              </p:par>
                            </p:childTnLst>
                          </p:cTn>
                        </p:par>
                        <p:par>
                          <p:cTn id="101" fill="hold">
                            <p:stCondLst>
                              <p:cond delay="12500"/>
                            </p:stCondLst>
                            <p:childTnLst>
                              <p:par>
                                <p:cTn id="102" presetID="26" presetClass="entr" presetSubtype="0" fill="hold"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down)">
                                      <p:cBhvr>
                                        <p:cTn id="104" dur="580">
                                          <p:stCondLst>
                                            <p:cond delay="0"/>
                                          </p:stCondLst>
                                        </p:cTn>
                                        <p:tgtEl>
                                          <p:spTgt spid="20"/>
                                        </p:tgtEl>
                                      </p:cBhvr>
                                    </p:animEffect>
                                    <p:anim calcmode="lin" valueType="num">
                                      <p:cBhvr>
                                        <p:cTn id="10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0" dur="26">
                                          <p:stCondLst>
                                            <p:cond delay="650"/>
                                          </p:stCondLst>
                                        </p:cTn>
                                        <p:tgtEl>
                                          <p:spTgt spid="20"/>
                                        </p:tgtEl>
                                      </p:cBhvr>
                                      <p:to x="100000" y="60000"/>
                                    </p:animScale>
                                    <p:animScale>
                                      <p:cBhvr>
                                        <p:cTn id="111" dur="166" decel="50000">
                                          <p:stCondLst>
                                            <p:cond delay="676"/>
                                          </p:stCondLst>
                                        </p:cTn>
                                        <p:tgtEl>
                                          <p:spTgt spid="20"/>
                                        </p:tgtEl>
                                      </p:cBhvr>
                                      <p:to x="100000" y="100000"/>
                                    </p:animScale>
                                    <p:animScale>
                                      <p:cBhvr>
                                        <p:cTn id="112" dur="26">
                                          <p:stCondLst>
                                            <p:cond delay="1312"/>
                                          </p:stCondLst>
                                        </p:cTn>
                                        <p:tgtEl>
                                          <p:spTgt spid="20"/>
                                        </p:tgtEl>
                                      </p:cBhvr>
                                      <p:to x="100000" y="80000"/>
                                    </p:animScale>
                                    <p:animScale>
                                      <p:cBhvr>
                                        <p:cTn id="113" dur="166" decel="50000">
                                          <p:stCondLst>
                                            <p:cond delay="1338"/>
                                          </p:stCondLst>
                                        </p:cTn>
                                        <p:tgtEl>
                                          <p:spTgt spid="20"/>
                                        </p:tgtEl>
                                      </p:cBhvr>
                                      <p:to x="100000" y="100000"/>
                                    </p:animScale>
                                    <p:animScale>
                                      <p:cBhvr>
                                        <p:cTn id="114" dur="26">
                                          <p:stCondLst>
                                            <p:cond delay="1642"/>
                                          </p:stCondLst>
                                        </p:cTn>
                                        <p:tgtEl>
                                          <p:spTgt spid="20"/>
                                        </p:tgtEl>
                                      </p:cBhvr>
                                      <p:to x="100000" y="90000"/>
                                    </p:animScale>
                                    <p:animScale>
                                      <p:cBhvr>
                                        <p:cTn id="115" dur="166" decel="50000">
                                          <p:stCondLst>
                                            <p:cond delay="1668"/>
                                          </p:stCondLst>
                                        </p:cTn>
                                        <p:tgtEl>
                                          <p:spTgt spid="20"/>
                                        </p:tgtEl>
                                      </p:cBhvr>
                                      <p:to x="100000" y="100000"/>
                                    </p:animScale>
                                    <p:animScale>
                                      <p:cBhvr>
                                        <p:cTn id="116" dur="26">
                                          <p:stCondLst>
                                            <p:cond delay="1808"/>
                                          </p:stCondLst>
                                        </p:cTn>
                                        <p:tgtEl>
                                          <p:spTgt spid="20"/>
                                        </p:tgtEl>
                                      </p:cBhvr>
                                      <p:to x="100000" y="95000"/>
                                    </p:animScale>
                                    <p:animScale>
                                      <p:cBhvr>
                                        <p:cTn id="117" dur="166" decel="50000">
                                          <p:stCondLst>
                                            <p:cond delay="1834"/>
                                          </p:stCondLst>
                                        </p:cTn>
                                        <p:tgtEl>
                                          <p:spTgt spid="20"/>
                                        </p:tgtEl>
                                      </p:cBhvr>
                                      <p:to x="100000" y="100000"/>
                                    </p:animScale>
                                  </p:childTnLst>
                                </p:cTn>
                              </p:par>
                            </p:childTnLst>
                          </p:cTn>
                        </p:par>
                        <p:par>
                          <p:cTn id="118" fill="hold">
                            <p:stCondLst>
                              <p:cond delay="14500"/>
                            </p:stCondLst>
                            <p:childTnLst>
                              <p:par>
                                <p:cTn id="119" presetID="31" presetClass="entr" presetSubtype="0" fill="hold" nodeType="afterEffect">
                                  <p:stCondLst>
                                    <p:cond delay="0"/>
                                  </p:stCondLst>
                                  <p:iterate type="lt">
                                    <p:tmPct val="5000"/>
                                  </p:iterate>
                                  <p:childTnLst>
                                    <p:set>
                                      <p:cBhvr>
                                        <p:cTn id="120" dur="1" fill="hold">
                                          <p:stCondLst>
                                            <p:cond delay="0"/>
                                          </p:stCondLst>
                                        </p:cTn>
                                        <p:tgtEl>
                                          <p:spTgt spid="21">
                                            <p:txEl>
                                              <p:pRg st="0" end="0"/>
                                            </p:txEl>
                                          </p:spTgt>
                                        </p:tgtEl>
                                        <p:attrNameLst>
                                          <p:attrName>style.visibility</p:attrName>
                                        </p:attrNameLst>
                                      </p:cBhvr>
                                      <p:to>
                                        <p:strVal val="visible"/>
                                      </p:to>
                                    </p:set>
                                    <p:anim calcmode="lin" valueType="num">
                                      <p:cBhvr>
                                        <p:cTn id="121"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22"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23"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24" dur="1000"/>
                                        <p:tgtEl>
                                          <p:spTgt spid="21">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35" presetClass="entr" presetSubtype="0" fill="hold" grpId="0" nodeType="click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fade">
                                      <p:cBhvr>
                                        <p:cTn id="129" dur="2000"/>
                                        <p:tgtEl>
                                          <p:spTgt spid="12"/>
                                        </p:tgtEl>
                                      </p:cBhvr>
                                    </p:animEffect>
                                    <p:anim calcmode="lin" valueType="num">
                                      <p:cBhvr>
                                        <p:cTn id="130" dur="2000" fill="hold"/>
                                        <p:tgtEl>
                                          <p:spTgt spid="12"/>
                                        </p:tgtEl>
                                        <p:attrNameLst>
                                          <p:attrName>style.rotation</p:attrName>
                                        </p:attrNameLst>
                                      </p:cBhvr>
                                      <p:tavLst>
                                        <p:tav tm="0">
                                          <p:val>
                                            <p:fltVal val="720"/>
                                          </p:val>
                                        </p:tav>
                                        <p:tav tm="100000">
                                          <p:val>
                                            <p:fltVal val="0"/>
                                          </p:val>
                                        </p:tav>
                                      </p:tavLst>
                                    </p:anim>
                                    <p:anim calcmode="lin" valueType="num">
                                      <p:cBhvr>
                                        <p:cTn id="131" dur="2000" fill="hold"/>
                                        <p:tgtEl>
                                          <p:spTgt spid="12"/>
                                        </p:tgtEl>
                                        <p:attrNameLst>
                                          <p:attrName>ppt_h</p:attrName>
                                        </p:attrNameLst>
                                      </p:cBhvr>
                                      <p:tavLst>
                                        <p:tav tm="0">
                                          <p:val>
                                            <p:fltVal val="0"/>
                                          </p:val>
                                        </p:tav>
                                        <p:tav tm="100000">
                                          <p:val>
                                            <p:strVal val="#ppt_h"/>
                                          </p:val>
                                        </p:tav>
                                      </p:tavLst>
                                    </p:anim>
                                    <p:anim calcmode="lin" valueType="num">
                                      <p:cBhvr>
                                        <p:cTn id="132" dur="2000" fill="hold"/>
                                        <p:tgtEl>
                                          <p:spTgt spid="12"/>
                                        </p:tgtEl>
                                        <p:attrNameLst>
                                          <p:attrName>ppt_w</p:attrName>
                                        </p:attrNameLst>
                                      </p:cBhvr>
                                      <p:tavLst>
                                        <p:tav tm="0">
                                          <p:val>
                                            <p:fltVal val="0"/>
                                          </p:val>
                                        </p:tav>
                                        <p:tav tm="100000">
                                          <p:val>
                                            <p:strVal val="#ppt_w"/>
                                          </p:val>
                                        </p:tav>
                                      </p:tavLst>
                                    </p:anim>
                                  </p:childTnLst>
                                </p:cTn>
                              </p:par>
                            </p:childTnLst>
                          </p:cTn>
                        </p:par>
                        <p:par>
                          <p:cTn id="133" fill="hold">
                            <p:stCondLst>
                              <p:cond delay="2000"/>
                            </p:stCondLst>
                            <p:childTnLst>
                              <p:par>
                                <p:cTn id="134" presetID="35" presetClass="entr" presetSubtype="0" fill="hold" grpId="0" nodeType="afterEffect">
                                  <p:stCondLst>
                                    <p:cond delay="0"/>
                                  </p:stCondLst>
                                  <p:childTnLst>
                                    <p:set>
                                      <p:cBhvr>
                                        <p:cTn id="135" dur="1" fill="hold">
                                          <p:stCondLst>
                                            <p:cond delay="0"/>
                                          </p:stCondLst>
                                        </p:cTn>
                                        <p:tgtEl>
                                          <p:spTgt spid="15"/>
                                        </p:tgtEl>
                                        <p:attrNameLst>
                                          <p:attrName>style.visibility</p:attrName>
                                        </p:attrNameLst>
                                      </p:cBhvr>
                                      <p:to>
                                        <p:strVal val="visible"/>
                                      </p:to>
                                    </p:set>
                                    <p:animEffect transition="in" filter="fade">
                                      <p:cBhvr>
                                        <p:cTn id="136" dur="2000"/>
                                        <p:tgtEl>
                                          <p:spTgt spid="15"/>
                                        </p:tgtEl>
                                      </p:cBhvr>
                                    </p:animEffect>
                                    <p:anim calcmode="lin" valueType="num">
                                      <p:cBhvr>
                                        <p:cTn id="137" dur="2000" fill="hold"/>
                                        <p:tgtEl>
                                          <p:spTgt spid="15"/>
                                        </p:tgtEl>
                                        <p:attrNameLst>
                                          <p:attrName>style.rotation</p:attrName>
                                        </p:attrNameLst>
                                      </p:cBhvr>
                                      <p:tavLst>
                                        <p:tav tm="0">
                                          <p:val>
                                            <p:fltVal val="720"/>
                                          </p:val>
                                        </p:tav>
                                        <p:tav tm="100000">
                                          <p:val>
                                            <p:fltVal val="0"/>
                                          </p:val>
                                        </p:tav>
                                      </p:tavLst>
                                    </p:anim>
                                    <p:anim calcmode="lin" valueType="num">
                                      <p:cBhvr>
                                        <p:cTn id="138" dur="2000" fill="hold"/>
                                        <p:tgtEl>
                                          <p:spTgt spid="15"/>
                                        </p:tgtEl>
                                        <p:attrNameLst>
                                          <p:attrName>ppt_h</p:attrName>
                                        </p:attrNameLst>
                                      </p:cBhvr>
                                      <p:tavLst>
                                        <p:tav tm="0">
                                          <p:val>
                                            <p:fltVal val="0"/>
                                          </p:val>
                                        </p:tav>
                                        <p:tav tm="100000">
                                          <p:val>
                                            <p:strVal val="#ppt_h"/>
                                          </p:val>
                                        </p:tav>
                                      </p:tavLst>
                                    </p:anim>
                                    <p:anim calcmode="lin" valueType="num">
                                      <p:cBhvr>
                                        <p:cTn id="139" dur="2000" fill="hold"/>
                                        <p:tgtEl>
                                          <p:spTgt spid="15"/>
                                        </p:tgtEl>
                                        <p:attrNameLst>
                                          <p:attrName>ppt_w</p:attrName>
                                        </p:attrNameLst>
                                      </p:cBhvr>
                                      <p:tavLst>
                                        <p:tav tm="0">
                                          <p:val>
                                            <p:fltVal val="0"/>
                                          </p:val>
                                        </p:tav>
                                        <p:tav tm="100000">
                                          <p:val>
                                            <p:strVal val="#ppt_w"/>
                                          </p:val>
                                        </p:tav>
                                      </p:tavLst>
                                    </p:anim>
                                  </p:childTnLst>
                                </p:cTn>
                              </p:par>
                            </p:childTnLst>
                          </p:cTn>
                        </p:par>
                        <p:par>
                          <p:cTn id="140" fill="hold">
                            <p:stCondLst>
                              <p:cond delay="4000"/>
                            </p:stCondLst>
                            <p:childTnLst>
                              <p:par>
                                <p:cTn id="141" presetID="35" presetClass="entr" presetSubtype="0"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fade">
                                      <p:cBhvr>
                                        <p:cTn id="143" dur="2000"/>
                                        <p:tgtEl>
                                          <p:spTgt spid="17"/>
                                        </p:tgtEl>
                                      </p:cBhvr>
                                    </p:animEffect>
                                    <p:anim calcmode="lin" valueType="num">
                                      <p:cBhvr>
                                        <p:cTn id="144" dur="2000" fill="hold"/>
                                        <p:tgtEl>
                                          <p:spTgt spid="17"/>
                                        </p:tgtEl>
                                        <p:attrNameLst>
                                          <p:attrName>style.rotation</p:attrName>
                                        </p:attrNameLst>
                                      </p:cBhvr>
                                      <p:tavLst>
                                        <p:tav tm="0">
                                          <p:val>
                                            <p:fltVal val="720"/>
                                          </p:val>
                                        </p:tav>
                                        <p:tav tm="100000">
                                          <p:val>
                                            <p:fltVal val="0"/>
                                          </p:val>
                                        </p:tav>
                                      </p:tavLst>
                                    </p:anim>
                                    <p:anim calcmode="lin" valueType="num">
                                      <p:cBhvr>
                                        <p:cTn id="145" dur="2000" fill="hold"/>
                                        <p:tgtEl>
                                          <p:spTgt spid="17"/>
                                        </p:tgtEl>
                                        <p:attrNameLst>
                                          <p:attrName>ppt_h</p:attrName>
                                        </p:attrNameLst>
                                      </p:cBhvr>
                                      <p:tavLst>
                                        <p:tav tm="0">
                                          <p:val>
                                            <p:fltVal val="0"/>
                                          </p:val>
                                        </p:tav>
                                        <p:tav tm="100000">
                                          <p:val>
                                            <p:strVal val="#ppt_h"/>
                                          </p:val>
                                        </p:tav>
                                      </p:tavLst>
                                    </p:anim>
                                    <p:anim calcmode="lin" valueType="num">
                                      <p:cBhvr>
                                        <p:cTn id="146" dur="2000" fill="hold"/>
                                        <p:tgtEl>
                                          <p:spTgt spid="17"/>
                                        </p:tgtEl>
                                        <p:attrNameLst>
                                          <p:attrName>ppt_w</p:attrName>
                                        </p:attrNameLst>
                                      </p:cBhvr>
                                      <p:tavLst>
                                        <p:tav tm="0">
                                          <p:val>
                                            <p:fltVal val="0"/>
                                          </p:val>
                                        </p:tav>
                                        <p:tav tm="100000">
                                          <p:val>
                                            <p:strVal val="#ppt_w"/>
                                          </p:val>
                                        </p:tav>
                                      </p:tavLst>
                                    </p:anim>
                                  </p:childTnLst>
                                </p:cTn>
                              </p:par>
                            </p:childTnLst>
                          </p:cTn>
                        </p:par>
                        <p:par>
                          <p:cTn id="147" fill="hold">
                            <p:stCondLst>
                              <p:cond delay="6000"/>
                            </p:stCondLst>
                            <p:childTnLst>
                              <p:par>
                                <p:cTn id="148" presetID="35" presetClass="entr" presetSubtype="0" fill="hold" grpId="0" nodeType="afterEffect">
                                  <p:stCondLst>
                                    <p:cond delay="0"/>
                                  </p:stCondLst>
                                  <p:childTnLst>
                                    <p:set>
                                      <p:cBhvr>
                                        <p:cTn id="149" dur="1" fill="hold">
                                          <p:stCondLst>
                                            <p:cond delay="0"/>
                                          </p:stCondLst>
                                        </p:cTn>
                                        <p:tgtEl>
                                          <p:spTgt spid="14"/>
                                        </p:tgtEl>
                                        <p:attrNameLst>
                                          <p:attrName>style.visibility</p:attrName>
                                        </p:attrNameLst>
                                      </p:cBhvr>
                                      <p:to>
                                        <p:strVal val="visible"/>
                                      </p:to>
                                    </p:set>
                                    <p:animEffect transition="in" filter="fade">
                                      <p:cBhvr>
                                        <p:cTn id="150" dur="2000"/>
                                        <p:tgtEl>
                                          <p:spTgt spid="14"/>
                                        </p:tgtEl>
                                      </p:cBhvr>
                                    </p:animEffect>
                                    <p:anim calcmode="lin" valueType="num">
                                      <p:cBhvr>
                                        <p:cTn id="151" dur="2000" fill="hold"/>
                                        <p:tgtEl>
                                          <p:spTgt spid="14"/>
                                        </p:tgtEl>
                                        <p:attrNameLst>
                                          <p:attrName>style.rotation</p:attrName>
                                        </p:attrNameLst>
                                      </p:cBhvr>
                                      <p:tavLst>
                                        <p:tav tm="0">
                                          <p:val>
                                            <p:fltVal val="720"/>
                                          </p:val>
                                        </p:tav>
                                        <p:tav tm="100000">
                                          <p:val>
                                            <p:fltVal val="0"/>
                                          </p:val>
                                        </p:tav>
                                      </p:tavLst>
                                    </p:anim>
                                    <p:anim calcmode="lin" valueType="num">
                                      <p:cBhvr>
                                        <p:cTn id="152" dur="2000" fill="hold"/>
                                        <p:tgtEl>
                                          <p:spTgt spid="14"/>
                                        </p:tgtEl>
                                        <p:attrNameLst>
                                          <p:attrName>ppt_h</p:attrName>
                                        </p:attrNameLst>
                                      </p:cBhvr>
                                      <p:tavLst>
                                        <p:tav tm="0">
                                          <p:val>
                                            <p:fltVal val="0"/>
                                          </p:val>
                                        </p:tav>
                                        <p:tav tm="100000">
                                          <p:val>
                                            <p:strVal val="#ppt_h"/>
                                          </p:val>
                                        </p:tav>
                                      </p:tavLst>
                                    </p:anim>
                                    <p:anim calcmode="lin" valueType="num">
                                      <p:cBhvr>
                                        <p:cTn id="153" dur="2000" fill="hold"/>
                                        <p:tgtEl>
                                          <p:spTgt spid="14"/>
                                        </p:tgtEl>
                                        <p:attrNameLst>
                                          <p:attrName>ppt_w</p:attrName>
                                        </p:attrNameLst>
                                      </p:cBhvr>
                                      <p:tavLst>
                                        <p:tav tm="0">
                                          <p:val>
                                            <p:fltVal val="0"/>
                                          </p:val>
                                        </p:tav>
                                        <p:tav tm="100000">
                                          <p:val>
                                            <p:strVal val="#ppt_w"/>
                                          </p:val>
                                        </p:tav>
                                      </p:tavLst>
                                    </p:anim>
                                  </p:childTnLst>
                                </p:cTn>
                              </p:par>
                            </p:childTnLst>
                          </p:cTn>
                        </p:par>
                        <p:par>
                          <p:cTn id="154" fill="hold">
                            <p:stCondLst>
                              <p:cond delay="8000"/>
                            </p:stCondLst>
                            <p:childTnLst>
                              <p:par>
                                <p:cTn id="155" presetID="35" presetClass="entr" presetSubtype="0" fill="hold" grpId="0" nodeType="afterEffect">
                                  <p:stCondLst>
                                    <p:cond delay="0"/>
                                  </p:stCondLst>
                                  <p:childTnLst>
                                    <p:set>
                                      <p:cBhvr>
                                        <p:cTn id="156" dur="1" fill="hold">
                                          <p:stCondLst>
                                            <p:cond delay="0"/>
                                          </p:stCondLst>
                                        </p:cTn>
                                        <p:tgtEl>
                                          <p:spTgt spid="18"/>
                                        </p:tgtEl>
                                        <p:attrNameLst>
                                          <p:attrName>style.visibility</p:attrName>
                                        </p:attrNameLst>
                                      </p:cBhvr>
                                      <p:to>
                                        <p:strVal val="visible"/>
                                      </p:to>
                                    </p:set>
                                    <p:animEffect transition="in" filter="fade">
                                      <p:cBhvr>
                                        <p:cTn id="157" dur="2000"/>
                                        <p:tgtEl>
                                          <p:spTgt spid="18"/>
                                        </p:tgtEl>
                                      </p:cBhvr>
                                    </p:animEffect>
                                    <p:anim calcmode="lin" valueType="num">
                                      <p:cBhvr>
                                        <p:cTn id="158" dur="2000" fill="hold"/>
                                        <p:tgtEl>
                                          <p:spTgt spid="18"/>
                                        </p:tgtEl>
                                        <p:attrNameLst>
                                          <p:attrName>style.rotation</p:attrName>
                                        </p:attrNameLst>
                                      </p:cBhvr>
                                      <p:tavLst>
                                        <p:tav tm="0">
                                          <p:val>
                                            <p:fltVal val="720"/>
                                          </p:val>
                                        </p:tav>
                                        <p:tav tm="100000">
                                          <p:val>
                                            <p:fltVal val="0"/>
                                          </p:val>
                                        </p:tav>
                                      </p:tavLst>
                                    </p:anim>
                                    <p:anim calcmode="lin" valueType="num">
                                      <p:cBhvr>
                                        <p:cTn id="159" dur="2000" fill="hold"/>
                                        <p:tgtEl>
                                          <p:spTgt spid="18"/>
                                        </p:tgtEl>
                                        <p:attrNameLst>
                                          <p:attrName>ppt_h</p:attrName>
                                        </p:attrNameLst>
                                      </p:cBhvr>
                                      <p:tavLst>
                                        <p:tav tm="0">
                                          <p:val>
                                            <p:fltVal val="0"/>
                                          </p:val>
                                        </p:tav>
                                        <p:tav tm="100000">
                                          <p:val>
                                            <p:strVal val="#ppt_h"/>
                                          </p:val>
                                        </p:tav>
                                      </p:tavLst>
                                    </p:anim>
                                    <p:anim calcmode="lin" valueType="num">
                                      <p:cBhvr>
                                        <p:cTn id="160" dur="2000" fill="hold"/>
                                        <p:tgtEl>
                                          <p:spTgt spid="18"/>
                                        </p:tgtEl>
                                        <p:attrNameLst>
                                          <p:attrName>ppt_w</p:attrName>
                                        </p:attrNameLst>
                                      </p:cBhvr>
                                      <p:tavLst>
                                        <p:tav tm="0">
                                          <p:val>
                                            <p:fltVal val="0"/>
                                          </p:val>
                                        </p:tav>
                                        <p:tav tm="100000">
                                          <p:val>
                                            <p:strVal val="#ppt_w"/>
                                          </p:val>
                                        </p:tav>
                                      </p:tavLst>
                                    </p:anim>
                                  </p:childTnLst>
                                </p:cTn>
                              </p:par>
                            </p:childTnLst>
                          </p:cTn>
                        </p:par>
                        <p:par>
                          <p:cTn id="161" fill="hold">
                            <p:stCondLst>
                              <p:cond delay="10000"/>
                            </p:stCondLst>
                            <p:childTnLst>
                              <p:par>
                                <p:cTn id="162" presetID="35" presetClass="entr" presetSubtype="0" fill="hold" grpId="0" nodeType="afterEffect">
                                  <p:stCondLst>
                                    <p:cond delay="0"/>
                                  </p:stCondLst>
                                  <p:childTnLst>
                                    <p:set>
                                      <p:cBhvr>
                                        <p:cTn id="163" dur="1" fill="hold">
                                          <p:stCondLst>
                                            <p:cond delay="0"/>
                                          </p:stCondLst>
                                        </p:cTn>
                                        <p:tgtEl>
                                          <p:spTgt spid="16"/>
                                        </p:tgtEl>
                                        <p:attrNameLst>
                                          <p:attrName>style.visibility</p:attrName>
                                        </p:attrNameLst>
                                      </p:cBhvr>
                                      <p:to>
                                        <p:strVal val="visible"/>
                                      </p:to>
                                    </p:set>
                                    <p:animEffect transition="in" filter="fade">
                                      <p:cBhvr>
                                        <p:cTn id="164" dur="2000"/>
                                        <p:tgtEl>
                                          <p:spTgt spid="16"/>
                                        </p:tgtEl>
                                      </p:cBhvr>
                                    </p:animEffect>
                                    <p:anim calcmode="lin" valueType="num">
                                      <p:cBhvr>
                                        <p:cTn id="165" dur="2000" fill="hold"/>
                                        <p:tgtEl>
                                          <p:spTgt spid="16"/>
                                        </p:tgtEl>
                                        <p:attrNameLst>
                                          <p:attrName>style.rotation</p:attrName>
                                        </p:attrNameLst>
                                      </p:cBhvr>
                                      <p:tavLst>
                                        <p:tav tm="0">
                                          <p:val>
                                            <p:fltVal val="720"/>
                                          </p:val>
                                        </p:tav>
                                        <p:tav tm="100000">
                                          <p:val>
                                            <p:fltVal val="0"/>
                                          </p:val>
                                        </p:tav>
                                      </p:tavLst>
                                    </p:anim>
                                    <p:anim calcmode="lin" valueType="num">
                                      <p:cBhvr>
                                        <p:cTn id="166" dur="2000" fill="hold"/>
                                        <p:tgtEl>
                                          <p:spTgt spid="16"/>
                                        </p:tgtEl>
                                        <p:attrNameLst>
                                          <p:attrName>ppt_h</p:attrName>
                                        </p:attrNameLst>
                                      </p:cBhvr>
                                      <p:tavLst>
                                        <p:tav tm="0">
                                          <p:val>
                                            <p:fltVal val="0"/>
                                          </p:val>
                                        </p:tav>
                                        <p:tav tm="100000">
                                          <p:val>
                                            <p:strVal val="#ppt_h"/>
                                          </p:val>
                                        </p:tav>
                                      </p:tavLst>
                                    </p:anim>
                                    <p:anim calcmode="lin" valueType="num">
                                      <p:cBhvr>
                                        <p:cTn id="167" dur="20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10334"/>
          </a:xfrm>
        </p:spPr>
        <p:txBody>
          <a:bodyPr>
            <a:normAutofit/>
          </a:bodyPr>
          <a:lstStyle/>
          <a:p>
            <a:r>
              <a:rPr lang="ru-RU" sz="2800" dirty="0"/>
              <a:t>Ребусы</a:t>
            </a:r>
          </a:p>
        </p:txBody>
      </p:sp>
      <p:sp>
        <p:nvSpPr>
          <p:cNvPr id="3" name="Содержимое 2"/>
          <p:cNvSpPr>
            <a:spLocks noGrp="1"/>
          </p:cNvSpPr>
          <p:nvPr>
            <p:ph idx="1"/>
          </p:nvPr>
        </p:nvSpPr>
        <p:spPr>
          <a:xfrm>
            <a:off x="457200" y="1428736"/>
            <a:ext cx="8229600" cy="4895864"/>
          </a:xfrm>
        </p:spPr>
        <p:txBody>
          <a:bodyPr>
            <a:normAutofit/>
          </a:bodyPr>
          <a:lstStyle/>
          <a:p>
            <a:pPr>
              <a:buNone/>
            </a:pPr>
            <a:endParaRPr lang="ru-RU" sz="1800" dirty="0"/>
          </a:p>
        </p:txBody>
      </p:sp>
      <p:pic>
        <p:nvPicPr>
          <p:cNvPr id="4" name="Рисунок 3" descr="дюймовачка.jpg"/>
          <p:cNvPicPr>
            <a:picLocks noChangeAspect="1"/>
          </p:cNvPicPr>
          <p:nvPr/>
        </p:nvPicPr>
        <p:blipFill>
          <a:blip r:embed="rId2" cstate="print"/>
          <a:stretch>
            <a:fillRect/>
          </a:stretch>
        </p:blipFill>
        <p:spPr>
          <a:xfrm>
            <a:off x="142844" y="2000240"/>
            <a:ext cx="2786082" cy="4507232"/>
          </a:xfrm>
          <a:prstGeom prst="rect">
            <a:avLst/>
          </a:prstGeom>
        </p:spPr>
      </p:pic>
      <p:pic>
        <p:nvPicPr>
          <p:cNvPr id="5" name="Рисунок 4" descr="на дворе трава.jpg"/>
          <p:cNvPicPr>
            <a:picLocks noChangeAspect="1"/>
          </p:cNvPicPr>
          <p:nvPr/>
        </p:nvPicPr>
        <p:blipFill>
          <a:blip r:embed="rId3" cstate="print"/>
          <a:stretch>
            <a:fillRect/>
          </a:stretch>
        </p:blipFill>
        <p:spPr>
          <a:xfrm>
            <a:off x="2786050" y="1928802"/>
            <a:ext cx="5344882" cy="1685552"/>
          </a:xfrm>
          <a:prstGeom prst="rect">
            <a:avLst/>
          </a:prstGeom>
        </p:spPr>
      </p:pic>
      <p:sp>
        <p:nvSpPr>
          <p:cNvPr id="6" name="TextBox 5"/>
          <p:cNvSpPr txBox="1"/>
          <p:nvPr/>
        </p:nvSpPr>
        <p:spPr>
          <a:xfrm>
            <a:off x="3143240" y="4214818"/>
            <a:ext cx="5664756" cy="461665"/>
          </a:xfrm>
          <a:prstGeom prst="rect">
            <a:avLst/>
          </a:prstGeom>
          <a:noFill/>
        </p:spPr>
        <p:txBody>
          <a:bodyPr wrap="none" rtlCol="0">
            <a:spAutoFit/>
          </a:bodyPr>
          <a:lstStyle/>
          <a:p>
            <a:r>
              <a:rPr lang="ru-RU" sz="2400" u="sng" dirty="0">
                <a:solidFill>
                  <a:schemeClr val="accent1">
                    <a:lumMod val="75000"/>
                  </a:schemeClr>
                </a:solidFill>
              </a:rPr>
              <a:t>На </a:t>
            </a:r>
            <a:r>
              <a:rPr lang="ru-RU" sz="2400" dirty="0">
                <a:solidFill>
                  <a:schemeClr val="accent1">
                    <a:lumMod val="75000"/>
                  </a:schemeClr>
                </a:solidFill>
              </a:rPr>
              <a:t> __ дв</a:t>
            </a:r>
            <a:r>
              <a:rPr lang="ru-RU" sz="2400" dirty="0">
                <a:solidFill>
                  <a:srgbClr val="C00000"/>
                </a:solidFill>
              </a:rPr>
              <a:t>о</a:t>
            </a:r>
            <a:r>
              <a:rPr lang="ru-RU" sz="2400" dirty="0">
                <a:solidFill>
                  <a:schemeClr val="accent1">
                    <a:lumMod val="75000"/>
                  </a:schemeClr>
                </a:solidFill>
              </a:rPr>
              <a:t>ре  тр</a:t>
            </a:r>
            <a:r>
              <a:rPr lang="ru-RU" sz="2400" dirty="0">
                <a:solidFill>
                  <a:srgbClr val="C00000"/>
                </a:solidFill>
              </a:rPr>
              <a:t>а</a:t>
            </a:r>
            <a:r>
              <a:rPr lang="ru-RU" sz="2400" dirty="0">
                <a:solidFill>
                  <a:schemeClr val="accent1">
                    <a:lumMod val="75000"/>
                  </a:schemeClr>
                </a:solidFill>
              </a:rPr>
              <a:t>ва , на __ тр</a:t>
            </a:r>
            <a:r>
              <a:rPr lang="ru-RU" sz="2400" dirty="0">
                <a:solidFill>
                  <a:srgbClr val="C00000"/>
                </a:solidFill>
              </a:rPr>
              <a:t>а</a:t>
            </a:r>
            <a:r>
              <a:rPr lang="ru-RU" sz="2400" dirty="0">
                <a:solidFill>
                  <a:schemeClr val="accent1">
                    <a:lumMod val="75000"/>
                  </a:schemeClr>
                </a:solidFill>
              </a:rPr>
              <a:t>ве  др</a:t>
            </a:r>
            <a:r>
              <a:rPr lang="ru-RU" sz="2400" dirty="0">
                <a:solidFill>
                  <a:srgbClr val="C00000"/>
                </a:solidFill>
              </a:rPr>
              <a:t>о</a:t>
            </a:r>
            <a:r>
              <a:rPr lang="ru-RU" sz="2400" dirty="0">
                <a:solidFill>
                  <a:schemeClr val="accent1">
                    <a:lumMod val="75000"/>
                  </a:schemeClr>
                </a:solidFill>
              </a:rPr>
              <a:t>ва </a:t>
            </a:r>
            <a:r>
              <a:rPr lang="ru-RU" sz="2400" u="sng" dirty="0">
                <a:solidFill>
                  <a:schemeClr val="accent1">
                    <a:lumMod val="75000"/>
                  </a:schemeClr>
                </a:solidFill>
              </a:rPr>
              <a:t>.</a:t>
            </a:r>
          </a:p>
        </p:txBody>
      </p:sp>
      <p:sp>
        <p:nvSpPr>
          <p:cNvPr id="8" name="TextBox 7"/>
          <p:cNvSpPr txBox="1"/>
          <p:nvPr/>
        </p:nvSpPr>
        <p:spPr>
          <a:xfrm>
            <a:off x="285720" y="1142984"/>
            <a:ext cx="6217023" cy="369332"/>
          </a:xfrm>
          <a:prstGeom prst="rect">
            <a:avLst/>
          </a:prstGeom>
          <a:noFill/>
        </p:spPr>
        <p:txBody>
          <a:bodyPr wrap="none" rtlCol="0">
            <a:spAutoFit/>
          </a:bodyPr>
          <a:lstStyle/>
          <a:p>
            <a:r>
              <a:rPr lang="ru-RU" dirty="0">
                <a:solidFill>
                  <a:schemeClr val="tx2">
                    <a:lumMod val="60000"/>
                    <a:lumOff val="40000"/>
                  </a:schemeClr>
                </a:solidFill>
              </a:rPr>
              <a:t>Составь предложение. Найди все известные орфограммы.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5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Scale>
                                      <p:cBhvr>
                                        <p:cTn id="1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
                                        </p:tgtEl>
                                        <p:attrNameLst>
                                          <p:attrName>ppt_x</p:attrName>
                                          <p:attrName>ppt_y</p:attrName>
                                        </p:attrNameLst>
                                      </p:cBhvr>
                                    </p:animMotion>
                                    <p:animEffect transition="in" filter="fade">
                                      <p:cBhvr>
                                        <p:cTn id="20" dur="1000"/>
                                        <p:tgtEl>
                                          <p:spTgt spid="5"/>
                                        </p:tgtEl>
                                      </p:cBhvr>
                                    </p:animEffect>
                                  </p:childTnLst>
                                </p:cTn>
                              </p:par>
                            </p:childTnLst>
                          </p:cTn>
                        </p:par>
                        <p:par>
                          <p:cTn id="21" fill="hold">
                            <p:stCondLst>
                              <p:cond delay="2500"/>
                            </p:stCondLst>
                            <p:childTnLst>
                              <p:par>
                                <p:cTn id="22" presetID="3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800" decel="100000"/>
                                        <p:tgtEl>
                                          <p:spTgt spid="8"/>
                                        </p:tgtEl>
                                      </p:cBhvr>
                                    </p:animEffect>
                                    <p:anim calcmode="lin" valueType="num">
                                      <p:cBhvr>
                                        <p:cTn id="25" dur="800" decel="100000" fill="hold"/>
                                        <p:tgtEl>
                                          <p:spTgt spid="8"/>
                                        </p:tgtEl>
                                        <p:attrNameLst>
                                          <p:attrName>style.rotation</p:attrName>
                                        </p:attrNameLst>
                                      </p:cBhvr>
                                      <p:tavLst>
                                        <p:tav tm="0">
                                          <p:val>
                                            <p:fltVal val="-90"/>
                                          </p:val>
                                        </p:tav>
                                        <p:tav tm="100000">
                                          <p:val>
                                            <p:fltVal val="0"/>
                                          </p:val>
                                        </p:tav>
                                      </p:tavLst>
                                    </p:anim>
                                    <p:anim calcmode="lin" valueType="num">
                                      <p:cBhvr>
                                        <p:cTn id="26" dur="800" decel="100000" fill="hold"/>
                                        <p:tgtEl>
                                          <p:spTgt spid="8"/>
                                        </p:tgtEl>
                                        <p:attrNameLst>
                                          <p:attrName>ppt_x</p:attrName>
                                        </p:attrNameLst>
                                      </p:cBhvr>
                                      <p:tavLst>
                                        <p:tav tm="0">
                                          <p:val>
                                            <p:strVal val="#ppt_x+0.4"/>
                                          </p:val>
                                        </p:tav>
                                        <p:tav tm="100000">
                                          <p:val>
                                            <p:strVal val="#ppt_x-0.05"/>
                                          </p:val>
                                        </p:tav>
                                      </p:tavLst>
                                    </p:anim>
                                    <p:anim calcmode="lin" valueType="num">
                                      <p:cBhvr>
                                        <p:cTn id="27" dur="800" decel="100000" fill="hold"/>
                                        <p:tgtEl>
                                          <p:spTgt spid="8"/>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a:bodyPr>
          <a:lstStyle/>
          <a:p>
            <a:r>
              <a:rPr lang="ru-RU" sz="2800" dirty="0"/>
              <a:t>В корзинку попадут только неиспорченные овощи</a:t>
            </a:r>
          </a:p>
        </p:txBody>
      </p:sp>
      <p:pic>
        <p:nvPicPr>
          <p:cNvPr id="4" name="Содержимое 3" descr="Чиполлино.jpg"/>
          <p:cNvPicPr>
            <a:picLocks noGrp="1" noChangeAspect="1"/>
          </p:cNvPicPr>
          <p:nvPr>
            <p:ph idx="1"/>
          </p:nvPr>
        </p:nvPicPr>
        <p:blipFill>
          <a:blip r:embed="rId2" cstate="print"/>
          <a:stretch>
            <a:fillRect/>
          </a:stretch>
        </p:blipFill>
        <p:spPr>
          <a:xfrm flipV="1">
            <a:off x="8761121" y="4591603"/>
            <a:ext cx="45719" cy="58869"/>
          </a:xfrm>
        </p:spPr>
      </p:pic>
      <p:pic>
        <p:nvPicPr>
          <p:cNvPr id="6" name="Рисунок 5" descr="картофель.jpg"/>
          <p:cNvPicPr>
            <a:picLocks noChangeAspect="1"/>
          </p:cNvPicPr>
          <p:nvPr/>
        </p:nvPicPr>
        <p:blipFill>
          <a:blip r:embed="rId3" cstate="print"/>
          <a:stretch>
            <a:fillRect/>
          </a:stretch>
        </p:blipFill>
        <p:spPr>
          <a:xfrm>
            <a:off x="428596" y="2071678"/>
            <a:ext cx="1368778" cy="1500198"/>
          </a:xfrm>
          <a:prstGeom prst="rect">
            <a:avLst/>
          </a:prstGeom>
        </p:spPr>
      </p:pic>
      <p:pic>
        <p:nvPicPr>
          <p:cNvPr id="7" name="Рисунок 6" descr="морковь.jpg"/>
          <p:cNvPicPr>
            <a:picLocks noChangeAspect="1"/>
          </p:cNvPicPr>
          <p:nvPr/>
        </p:nvPicPr>
        <p:blipFill>
          <a:blip r:embed="rId4" cstate="print"/>
          <a:stretch>
            <a:fillRect/>
          </a:stretch>
        </p:blipFill>
        <p:spPr>
          <a:xfrm>
            <a:off x="2571736" y="2000240"/>
            <a:ext cx="1428760" cy="1643074"/>
          </a:xfrm>
          <a:prstGeom prst="rect">
            <a:avLst/>
          </a:prstGeom>
        </p:spPr>
      </p:pic>
      <p:pic>
        <p:nvPicPr>
          <p:cNvPr id="8" name="Рисунок 7" descr="огурец.jpg"/>
          <p:cNvPicPr>
            <a:picLocks noChangeAspect="1"/>
          </p:cNvPicPr>
          <p:nvPr/>
        </p:nvPicPr>
        <p:blipFill>
          <a:blip r:embed="rId5" cstate="print"/>
          <a:stretch>
            <a:fillRect/>
          </a:stretch>
        </p:blipFill>
        <p:spPr>
          <a:xfrm>
            <a:off x="4786314" y="2000241"/>
            <a:ext cx="1428760" cy="1571892"/>
          </a:xfrm>
          <a:prstGeom prst="rect">
            <a:avLst/>
          </a:prstGeom>
        </p:spPr>
      </p:pic>
      <p:pic>
        <p:nvPicPr>
          <p:cNvPr id="9" name="Рисунок 8" descr="помидор.jpg"/>
          <p:cNvPicPr>
            <a:picLocks noChangeAspect="1"/>
          </p:cNvPicPr>
          <p:nvPr/>
        </p:nvPicPr>
        <p:blipFill>
          <a:blip r:embed="rId6" cstate="print"/>
          <a:stretch>
            <a:fillRect/>
          </a:stretch>
        </p:blipFill>
        <p:spPr>
          <a:xfrm>
            <a:off x="1161610" y="4214817"/>
            <a:ext cx="1553001" cy="1785951"/>
          </a:xfrm>
          <a:prstGeom prst="rect">
            <a:avLst/>
          </a:prstGeom>
        </p:spPr>
      </p:pic>
      <p:pic>
        <p:nvPicPr>
          <p:cNvPr id="10" name="Рисунок 9" descr="капуста.jpg"/>
          <p:cNvPicPr>
            <a:picLocks noChangeAspect="1"/>
          </p:cNvPicPr>
          <p:nvPr/>
        </p:nvPicPr>
        <p:blipFill>
          <a:blip r:embed="rId7" cstate="print"/>
          <a:stretch>
            <a:fillRect/>
          </a:stretch>
        </p:blipFill>
        <p:spPr>
          <a:xfrm>
            <a:off x="3500430" y="4259358"/>
            <a:ext cx="1428760" cy="1697742"/>
          </a:xfrm>
          <a:prstGeom prst="rect">
            <a:avLst/>
          </a:prstGeom>
        </p:spPr>
      </p:pic>
      <p:sp>
        <p:nvSpPr>
          <p:cNvPr id="11" name="TextBox 10"/>
          <p:cNvSpPr txBox="1"/>
          <p:nvPr/>
        </p:nvSpPr>
        <p:spPr>
          <a:xfrm>
            <a:off x="357158" y="3786190"/>
            <a:ext cx="1327158" cy="369332"/>
          </a:xfrm>
          <a:prstGeom prst="rect">
            <a:avLst/>
          </a:prstGeom>
          <a:noFill/>
        </p:spPr>
        <p:txBody>
          <a:bodyPr wrap="square" rtlCol="0">
            <a:spAutoFit/>
          </a:bodyPr>
          <a:lstStyle/>
          <a:p>
            <a:r>
              <a:rPr lang="ru-RU" dirty="0" err="1"/>
              <a:t>кортофиль</a:t>
            </a:r>
            <a:endParaRPr lang="ru-RU" dirty="0"/>
          </a:p>
        </p:txBody>
      </p:sp>
      <p:sp>
        <p:nvSpPr>
          <p:cNvPr id="14" name="TextBox 13"/>
          <p:cNvSpPr txBox="1"/>
          <p:nvPr/>
        </p:nvSpPr>
        <p:spPr>
          <a:xfrm>
            <a:off x="2571736" y="3786190"/>
            <a:ext cx="1428760" cy="369332"/>
          </a:xfrm>
          <a:prstGeom prst="rect">
            <a:avLst/>
          </a:prstGeom>
          <a:noFill/>
        </p:spPr>
        <p:txBody>
          <a:bodyPr wrap="square" rtlCol="0">
            <a:spAutoFit/>
          </a:bodyPr>
          <a:lstStyle/>
          <a:p>
            <a:r>
              <a:rPr lang="ru-RU" dirty="0" err="1"/>
              <a:t>маркофь</a:t>
            </a:r>
            <a:endParaRPr lang="ru-RU" dirty="0"/>
          </a:p>
        </p:txBody>
      </p:sp>
      <p:sp>
        <p:nvSpPr>
          <p:cNvPr id="15" name="TextBox 14"/>
          <p:cNvSpPr txBox="1"/>
          <p:nvPr/>
        </p:nvSpPr>
        <p:spPr>
          <a:xfrm>
            <a:off x="4857752" y="3786190"/>
            <a:ext cx="1285884" cy="369332"/>
          </a:xfrm>
          <a:prstGeom prst="rect">
            <a:avLst/>
          </a:prstGeom>
          <a:noFill/>
        </p:spPr>
        <p:txBody>
          <a:bodyPr wrap="square" rtlCol="0">
            <a:spAutoFit/>
          </a:bodyPr>
          <a:lstStyle/>
          <a:p>
            <a:r>
              <a:rPr lang="ru-RU" dirty="0" err="1"/>
              <a:t>агурец</a:t>
            </a:r>
            <a:endParaRPr lang="ru-RU" dirty="0"/>
          </a:p>
        </p:txBody>
      </p:sp>
      <p:sp>
        <p:nvSpPr>
          <p:cNvPr id="16" name="TextBox 15"/>
          <p:cNvSpPr txBox="1"/>
          <p:nvPr/>
        </p:nvSpPr>
        <p:spPr>
          <a:xfrm>
            <a:off x="1357290" y="6143644"/>
            <a:ext cx="1285884" cy="369332"/>
          </a:xfrm>
          <a:prstGeom prst="rect">
            <a:avLst/>
          </a:prstGeom>
          <a:noFill/>
        </p:spPr>
        <p:txBody>
          <a:bodyPr wrap="square" rtlCol="0">
            <a:spAutoFit/>
          </a:bodyPr>
          <a:lstStyle/>
          <a:p>
            <a:r>
              <a:rPr lang="ru-RU" dirty="0" err="1"/>
              <a:t>памедор</a:t>
            </a:r>
            <a:endParaRPr lang="ru-RU" dirty="0"/>
          </a:p>
        </p:txBody>
      </p:sp>
      <p:sp>
        <p:nvSpPr>
          <p:cNvPr id="17" name="TextBox 16"/>
          <p:cNvSpPr txBox="1"/>
          <p:nvPr/>
        </p:nvSpPr>
        <p:spPr>
          <a:xfrm>
            <a:off x="3571868" y="6143644"/>
            <a:ext cx="1285884" cy="369332"/>
          </a:xfrm>
          <a:prstGeom prst="rect">
            <a:avLst/>
          </a:prstGeom>
          <a:noFill/>
        </p:spPr>
        <p:txBody>
          <a:bodyPr wrap="square" rtlCol="0">
            <a:spAutoFit/>
          </a:bodyPr>
          <a:lstStyle/>
          <a:p>
            <a:r>
              <a:rPr lang="ru-RU" dirty="0" err="1"/>
              <a:t>копуста</a:t>
            </a:r>
            <a:endParaRPr lang="ru-RU" dirty="0"/>
          </a:p>
        </p:txBody>
      </p:sp>
      <p:sp>
        <p:nvSpPr>
          <p:cNvPr id="18" name="TextBox 17"/>
          <p:cNvSpPr txBox="1"/>
          <p:nvPr/>
        </p:nvSpPr>
        <p:spPr>
          <a:xfrm rot="10800000" flipV="1">
            <a:off x="428596" y="1643050"/>
            <a:ext cx="4104137" cy="369332"/>
          </a:xfrm>
          <a:prstGeom prst="rect">
            <a:avLst/>
          </a:prstGeom>
          <a:noFill/>
        </p:spPr>
        <p:txBody>
          <a:bodyPr wrap="square" rtlCol="0">
            <a:spAutoFit/>
          </a:bodyPr>
          <a:lstStyle/>
          <a:p>
            <a:r>
              <a:rPr lang="ru-RU" dirty="0">
                <a:solidFill>
                  <a:schemeClr val="tx2">
                    <a:lumMod val="60000"/>
                    <a:lumOff val="40000"/>
                  </a:schemeClr>
                </a:solidFill>
              </a:rPr>
              <a:t>Исправь ошибки в названиях овощей</a:t>
            </a:r>
          </a:p>
        </p:txBody>
      </p:sp>
      <p:pic>
        <p:nvPicPr>
          <p:cNvPr id="21" name="Рисунок 20" descr="Чиполлино.jpg"/>
          <p:cNvPicPr>
            <a:picLocks noChangeAspect="1"/>
          </p:cNvPicPr>
          <p:nvPr/>
        </p:nvPicPr>
        <p:blipFill>
          <a:blip r:embed="rId8" cstate="print"/>
          <a:stretch>
            <a:fillRect/>
          </a:stretch>
        </p:blipFill>
        <p:spPr>
          <a:xfrm>
            <a:off x="6416829" y="2786058"/>
            <a:ext cx="2727171" cy="3857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3500"/>
                            </p:stCondLst>
                            <p:childTnLst>
                              <p:par>
                                <p:cTn id="21" presetID="53"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4000"/>
                            </p:stCondLst>
                            <p:childTnLst>
                              <p:par>
                                <p:cTn id="27" presetID="53"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4500"/>
                            </p:stCondLst>
                            <p:childTnLst>
                              <p:par>
                                <p:cTn id="33" presetID="53"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5000"/>
                            </p:stCondLst>
                            <p:childTnLst>
                              <p:par>
                                <p:cTn id="39" presetID="53"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55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600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6500"/>
                            </p:stCondLst>
                            <p:childTnLst>
                              <p:par>
                                <p:cTn id="55" presetID="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7000"/>
                            </p:stCondLst>
                            <p:childTnLst>
                              <p:par>
                                <p:cTn id="60" presetID="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7500"/>
                            </p:stCondLst>
                            <p:childTnLst>
                              <p:par>
                                <p:cTn id="65" presetID="2" presetClass="entr" presetSubtype="4"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8000"/>
                            </p:stCondLst>
                            <p:childTnLst>
                              <p:par>
                                <p:cTn id="70" presetID="45" presetClass="entr" presetSubtype="0" fill="hold" grpId="0" nodeType="afterEffect">
                                  <p:stCondLst>
                                    <p:cond delay="0"/>
                                  </p:stCondLst>
                                  <p:iterate type="lt">
                                    <p:tmPct val="10000"/>
                                  </p:iterate>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anim calcmode="lin" valueType="num">
                                      <p:cBhvr>
                                        <p:cTn id="73" dur="2000" fill="hold"/>
                                        <p:tgtEl>
                                          <p:spTgt spid="18"/>
                                        </p:tgtEl>
                                        <p:attrNameLst>
                                          <p:attrName>ppt_w</p:attrName>
                                        </p:attrNameLst>
                                      </p:cBhvr>
                                      <p:tavLst>
                                        <p:tav tm="0" fmla="#ppt_w*sin(2.5*pi*$)">
                                          <p:val>
                                            <p:fltVal val="0"/>
                                          </p:val>
                                        </p:tav>
                                        <p:tav tm="100000">
                                          <p:val>
                                            <p:fltVal val="1"/>
                                          </p:val>
                                        </p:tav>
                                      </p:tavLst>
                                    </p:anim>
                                    <p:anim calcmode="lin" valueType="num">
                                      <p:cBhvr>
                                        <p:cTn id="7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229600" cy="1643050"/>
          </a:xfrm>
        </p:spPr>
        <p:txBody>
          <a:bodyPr>
            <a:normAutofit fontScale="90000"/>
          </a:bodyPr>
          <a:lstStyle/>
          <a:p>
            <a:r>
              <a:rPr lang="ru-RU" sz="2400" dirty="0">
                <a:solidFill>
                  <a:srgbClr val="FF0000"/>
                </a:solidFill>
              </a:rPr>
              <a:t>Актуальность: </a:t>
            </a:r>
            <a:r>
              <a:rPr lang="ru-RU" sz="2000" dirty="0"/>
              <a:t>проблема орфографической грамотности учащихся остается одной из центральных проблем обучения русскому языку. Особо важное значение имеет выработка орфографических навыков, основанных на сознательном использовании грамматических знаний, применение орфографических правил, предполагающих активную мыслительную деятельность учащихся.</a:t>
            </a:r>
            <a:br>
              <a:rPr lang="ru-RU" sz="2000" dirty="0"/>
            </a:br>
            <a:endParaRPr lang="ru-RU" sz="2000" dirty="0">
              <a:solidFill>
                <a:srgbClr val="0070C0"/>
              </a:solidFill>
            </a:endParaRPr>
          </a:p>
        </p:txBody>
      </p:sp>
      <p:sp>
        <p:nvSpPr>
          <p:cNvPr id="3" name="Содержимое 2"/>
          <p:cNvSpPr>
            <a:spLocks noGrp="1"/>
          </p:cNvSpPr>
          <p:nvPr>
            <p:ph idx="1"/>
          </p:nvPr>
        </p:nvSpPr>
        <p:spPr>
          <a:xfrm>
            <a:off x="457200" y="1928802"/>
            <a:ext cx="8229600" cy="4786346"/>
          </a:xfrm>
        </p:spPr>
        <p:txBody>
          <a:bodyPr>
            <a:normAutofit/>
          </a:bodyPr>
          <a:lstStyle/>
          <a:p>
            <a:endParaRPr lang="ru-RU" sz="2400" dirty="0"/>
          </a:p>
          <a:p>
            <a:r>
              <a:rPr lang="ru-RU" sz="2400" dirty="0">
                <a:solidFill>
                  <a:srgbClr val="FF0000"/>
                </a:solidFill>
              </a:rPr>
              <a:t>Цель:</a:t>
            </a:r>
            <a:r>
              <a:rPr lang="ru-RU" sz="2400" dirty="0">
                <a:solidFill>
                  <a:srgbClr val="0070C0"/>
                </a:solidFill>
              </a:rPr>
              <a:t> </a:t>
            </a:r>
            <a:r>
              <a:rPr lang="ru-RU" sz="1800" dirty="0">
                <a:solidFill>
                  <a:srgbClr val="0070C0"/>
                </a:solidFill>
              </a:rPr>
              <a:t>выявить наиболее эффективные формы, методы и приёмы для выработки и формирования орфографических навыков у младших школьников и проверить их на практике.</a:t>
            </a:r>
          </a:p>
          <a:p>
            <a:endParaRPr lang="ru-RU" sz="1800" dirty="0"/>
          </a:p>
          <a:p>
            <a:r>
              <a:rPr lang="ru-RU" sz="1800" dirty="0"/>
              <a:t> </a:t>
            </a:r>
            <a:r>
              <a:rPr lang="ru-RU" sz="2400" dirty="0">
                <a:solidFill>
                  <a:srgbClr val="FF0000"/>
                </a:solidFill>
              </a:rPr>
              <a:t>Задачи:</a:t>
            </a:r>
          </a:p>
          <a:p>
            <a:r>
              <a:rPr lang="ru-RU" sz="1800" dirty="0">
                <a:solidFill>
                  <a:srgbClr val="0070C0"/>
                </a:solidFill>
              </a:rPr>
              <a:t>1) изучить лингвистическую, психолого-педагогическую и научно-методическую литературу по данной проблеме;</a:t>
            </a:r>
          </a:p>
          <a:p>
            <a:r>
              <a:rPr lang="ru-RU" sz="1800" dirty="0">
                <a:solidFill>
                  <a:srgbClr val="0070C0"/>
                </a:solidFill>
              </a:rPr>
              <a:t>2) выявить наиболее эффективные приёмы работы по выработке орфографических навыков у младших школьников.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7"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5" fill="hold">
                            <p:stCondLst>
                              <p:cond delay="3000"/>
                            </p:stCondLst>
                            <p:childTnLst>
                              <p:par>
                                <p:cTn id="16" presetID="37"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22" fill="hold">
                            <p:stCondLst>
                              <p:cond delay="4000"/>
                            </p:stCondLst>
                            <p:childTnLst>
                              <p:par>
                                <p:cTn id="23" presetID="37"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29" fill="hold">
                            <p:stCondLst>
                              <p:cond delay="5000"/>
                            </p:stCondLst>
                            <p:childTnLst>
                              <p:par>
                                <p:cTn id="30" presetID="37"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a:bodyPr>
          <a:lstStyle/>
          <a:p>
            <a:r>
              <a:rPr lang="ru-RU" sz="2800" dirty="0"/>
              <a:t>В корзинку попадут только неиспорченные овощи</a:t>
            </a:r>
          </a:p>
        </p:txBody>
      </p:sp>
      <p:pic>
        <p:nvPicPr>
          <p:cNvPr id="4" name="Содержимое 3" descr="Чиполлино.jpg"/>
          <p:cNvPicPr>
            <a:picLocks noGrp="1" noChangeAspect="1"/>
          </p:cNvPicPr>
          <p:nvPr>
            <p:ph idx="1"/>
          </p:nvPr>
        </p:nvPicPr>
        <p:blipFill>
          <a:blip r:embed="rId2" cstate="print"/>
          <a:stretch>
            <a:fillRect/>
          </a:stretch>
        </p:blipFill>
        <p:spPr>
          <a:xfrm>
            <a:off x="8143900" y="3714752"/>
            <a:ext cx="554807" cy="714380"/>
          </a:xfrm>
        </p:spPr>
      </p:pic>
      <p:pic>
        <p:nvPicPr>
          <p:cNvPr id="6" name="Рисунок 5" descr="картофель.jpg"/>
          <p:cNvPicPr>
            <a:picLocks noChangeAspect="1"/>
          </p:cNvPicPr>
          <p:nvPr/>
        </p:nvPicPr>
        <p:blipFill>
          <a:blip r:embed="rId3" cstate="print"/>
          <a:stretch>
            <a:fillRect/>
          </a:stretch>
        </p:blipFill>
        <p:spPr>
          <a:xfrm>
            <a:off x="428596" y="2071678"/>
            <a:ext cx="1368778" cy="1500198"/>
          </a:xfrm>
          <a:prstGeom prst="rect">
            <a:avLst/>
          </a:prstGeom>
        </p:spPr>
      </p:pic>
      <p:pic>
        <p:nvPicPr>
          <p:cNvPr id="7" name="Рисунок 6" descr="морковь.jpg"/>
          <p:cNvPicPr>
            <a:picLocks noChangeAspect="1"/>
          </p:cNvPicPr>
          <p:nvPr/>
        </p:nvPicPr>
        <p:blipFill>
          <a:blip r:embed="rId4" cstate="print"/>
          <a:stretch>
            <a:fillRect/>
          </a:stretch>
        </p:blipFill>
        <p:spPr>
          <a:xfrm>
            <a:off x="2571736" y="2000240"/>
            <a:ext cx="1428760" cy="1643074"/>
          </a:xfrm>
          <a:prstGeom prst="rect">
            <a:avLst/>
          </a:prstGeom>
        </p:spPr>
      </p:pic>
      <p:pic>
        <p:nvPicPr>
          <p:cNvPr id="8" name="Рисунок 7" descr="огурец.jpg"/>
          <p:cNvPicPr>
            <a:picLocks noChangeAspect="1"/>
          </p:cNvPicPr>
          <p:nvPr/>
        </p:nvPicPr>
        <p:blipFill>
          <a:blip r:embed="rId5" cstate="print"/>
          <a:stretch>
            <a:fillRect/>
          </a:stretch>
        </p:blipFill>
        <p:spPr>
          <a:xfrm>
            <a:off x="4786314" y="2000241"/>
            <a:ext cx="1428760" cy="1571892"/>
          </a:xfrm>
          <a:prstGeom prst="rect">
            <a:avLst/>
          </a:prstGeom>
        </p:spPr>
      </p:pic>
      <p:pic>
        <p:nvPicPr>
          <p:cNvPr id="9" name="Рисунок 8" descr="помидор.jpg"/>
          <p:cNvPicPr>
            <a:picLocks noChangeAspect="1"/>
          </p:cNvPicPr>
          <p:nvPr/>
        </p:nvPicPr>
        <p:blipFill>
          <a:blip r:embed="rId6" cstate="print"/>
          <a:stretch>
            <a:fillRect/>
          </a:stretch>
        </p:blipFill>
        <p:spPr>
          <a:xfrm>
            <a:off x="1161610" y="4214817"/>
            <a:ext cx="1553001" cy="1785951"/>
          </a:xfrm>
          <a:prstGeom prst="rect">
            <a:avLst/>
          </a:prstGeom>
        </p:spPr>
      </p:pic>
      <p:pic>
        <p:nvPicPr>
          <p:cNvPr id="10" name="Рисунок 9" descr="капуста.jpg"/>
          <p:cNvPicPr>
            <a:picLocks noChangeAspect="1"/>
          </p:cNvPicPr>
          <p:nvPr/>
        </p:nvPicPr>
        <p:blipFill>
          <a:blip r:embed="rId7" cstate="print"/>
          <a:stretch>
            <a:fillRect/>
          </a:stretch>
        </p:blipFill>
        <p:spPr>
          <a:xfrm>
            <a:off x="3500430" y="4259358"/>
            <a:ext cx="1428760" cy="1697742"/>
          </a:xfrm>
          <a:prstGeom prst="rect">
            <a:avLst/>
          </a:prstGeom>
        </p:spPr>
      </p:pic>
      <p:sp>
        <p:nvSpPr>
          <p:cNvPr id="11" name="TextBox 10"/>
          <p:cNvSpPr txBox="1"/>
          <p:nvPr/>
        </p:nvSpPr>
        <p:spPr>
          <a:xfrm>
            <a:off x="357158" y="3786190"/>
            <a:ext cx="1327158" cy="369332"/>
          </a:xfrm>
          <a:prstGeom prst="rect">
            <a:avLst/>
          </a:prstGeom>
          <a:noFill/>
        </p:spPr>
        <p:txBody>
          <a:bodyPr wrap="square" rtlCol="0">
            <a:spAutoFit/>
          </a:bodyPr>
          <a:lstStyle/>
          <a:p>
            <a:r>
              <a:rPr lang="ru-RU" dirty="0"/>
              <a:t>картофель</a:t>
            </a:r>
          </a:p>
        </p:txBody>
      </p:sp>
      <p:sp>
        <p:nvSpPr>
          <p:cNvPr id="14" name="TextBox 13"/>
          <p:cNvSpPr txBox="1"/>
          <p:nvPr/>
        </p:nvSpPr>
        <p:spPr>
          <a:xfrm>
            <a:off x="2571736" y="3786190"/>
            <a:ext cx="1428760" cy="369332"/>
          </a:xfrm>
          <a:prstGeom prst="rect">
            <a:avLst/>
          </a:prstGeom>
          <a:noFill/>
        </p:spPr>
        <p:txBody>
          <a:bodyPr wrap="square" rtlCol="0">
            <a:spAutoFit/>
          </a:bodyPr>
          <a:lstStyle/>
          <a:p>
            <a:r>
              <a:rPr lang="ru-RU" dirty="0"/>
              <a:t>морковь</a:t>
            </a:r>
          </a:p>
        </p:txBody>
      </p:sp>
      <p:sp>
        <p:nvSpPr>
          <p:cNvPr id="15" name="TextBox 14"/>
          <p:cNvSpPr txBox="1"/>
          <p:nvPr/>
        </p:nvSpPr>
        <p:spPr>
          <a:xfrm>
            <a:off x="4857752" y="3786190"/>
            <a:ext cx="1285884" cy="369332"/>
          </a:xfrm>
          <a:prstGeom prst="rect">
            <a:avLst/>
          </a:prstGeom>
          <a:noFill/>
        </p:spPr>
        <p:txBody>
          <a:bodyPr wrap="square" rtlCol="0">
            <a:spAutoFit/>
          </a:bodyPr>
          <a:lstStyle/>
          <a:p>
            <a:r>
              <a:rPr lang="ru-RU" dirty="0"/>
              <a:t>огурец</a:t>
            </a:r>
          </a:p>
        </p:txBody>
      </p:sp>
      <p:sp>
        <p:nvSpPr>
          <p:cNvPr id="16" name="TextBox 15"/>
          <p:cNvSpPr txBox="1"/>
          <p:nvPr/>
        </p:nvSpPr>
        <p:spPr>
          <a:xfrm>
            <a:off x="1357290" y="6143644"/>
            <a:ext cx="1285884" cy="369332"/>
          </a:xfrm>
          <a:prstGeom prst="rect">
            <a:avLst/>
          </a:prstGeom>
          <a:noFill/>
        </p:spPr>
        <p:txBody>
          <a:bodyPr wrap="square" rtlCol="0">
            <a:spAutoFit/>
          </a:bodyPr>
          <a:lstStyle/>
          <a:p>
            <a:r>
              <a:rPr lang="ru-RU" dirty="0"/>
              <a:t>помидор</a:t>
            </a:r>
          </a:p>
        </p:txBody>
      </p:sp>
      <p:sp>
        <p:nvSpPr>
          <p:cNvPr id="17" name="TextBox 16"/>
          <p:cNvSpPr txBox="1"/>
          <p:nvPr/>
        </p:nvSpPr>
        <p:spPr>
          <a:xfrm>
            <a:off x="3571868" y="6143644"/>
            <a:ext cx="1285884" cy="369332"/>
          </a:xfrm>
          <a:prstGeom prst="rect">
            <a:avLst/>
          </a:prstGeom>
          <a:noFill/>
        </p:spPr>
        <p:txBody>
          <a:bodyPr wrap="square" rtlCol="0">
            <a:spAutoFit/>
          </a:bodyPr>
          <a:lstStyle/>
          <a:p>
            <a:r>
              <a:rPr lang="ru-RU" dirty="0"/>
              <a:t>капуста</a:t>
            </a:r>
          </a:p>
        </p:txBody>
      </p:sp>
      <p:sp>
        <p:nvSpPr>
          <p:cNvPr id="18" name="TextBox 17"/>
          <p:cNvSpPr txBox="1"/>
          <p:nvPr/>
        </p:nvSpPr>
        <p:spPr>
          <a:xfrm rot="10800000" flipV="1">
            <a:off x="428596" y="1643050"/>
            <a:ext cx="4104137" cy="369332"/>
          </a:xfrm>
          <a:prstGeom prst="rect">
            <a:avLst/>
          </a:prstGeom>
          <a:noFill/>
        </p:spPr>
        <p:txBody>
          <a:bodyPr wrap="square" rtlCol="0">
            <a:spAutoFit/>
          </a:bodyPr>
          <a:lstStyle/>
          <a:p>
            <a:r>
              <a:rPr lang="ru-RU" dirty="0">
                <a:solidFill>
                  <a:schemeClr val="tx2">
                    <a:lumMod val="60000"/>
                    <a:lumOff val="40000"/>
                  </a:schemeClr>
                </a:solidFill>
              </a:rPr>
              <a:t>Проверь себя</a:t>
            </a:r>
          </a:p>
        </p:txBody>
      </p:sp>
      <p:pic>
        <p:nvPicPr>
          <p:cNvPr id="21" name="Рисунок 20" descr="Чиполлино.jpg"/>
          <p:cNvPicPr>
            <a:picLocks noChangeAspect="1"/>
          </p:cNvPicPr>
          <p:nvPr/>
        </p:nvPicPr>
        <p:blipFill>
          <a:blip r:embed="rId8" cstate="print"/>
          <a:stretch>
            <a:fillRect/>
          </a:stretch>
        </p:blipFill>
        <p:spPr>
          <a:xfrm>
            <a:off x="6416829" y="2786058"/>
            <a:ext cx="2727171" cy="3857628"/>
          </a:xfrm>
          <a:prstGeom prst="rect">
            <a:avLst/>
          </a:prstGeom>
        </p:spPr>
      </p:pic>
      <p:pic>
        <p:nvPicPr>
          <p:cNvPr id="22" name="Рисунок 21" descr="корзина большая.jpg"/>
          <p:cNvPicPr>
            <a:picLocks noChangeAspect="1"/>
          </p:cNvPicPr>
          <p:nvPr/>
        </p:nvPicPr>
        <p:blipFill>
          <a:blip r:embed="rId9" cstate="print"/>
          <a:stretch>
            <a:fillRect/>
          </a:stretch>
        </p:blipFill>
        <p:spPr>
          <a:xfrm rot="5400000">
            <a:off x="5226826" y="5226810"/>
            <a:ext cx="1262116" cy="2000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strVal val="#ppt_w*0.70"/>
                                          </p:val>
                                        </p:tav>
                                        <p:tav tm="100000">
                                          <p:val>
                                            <p:strVal val="#ppt_w"/>
                                          </p:val>
                                        </p:tav>
                                      </p:tavLst>
                                    </p:anim>
                                    <p:anim calcmode="lin" valueType="num">
                                      <p:cBhvr>
                                        <p:cTn id="14" dur="1000" fill="hold"/>
                                        <p:tgtEl>
                                          <p:spTgt spid="14"/>
                                        </p:tgtEl>
                                        <p:attrNameLst>
                                          <p:attrName>ppt_h</p:attrName>
                                        </p:attrNameLst>
                                      </p:cBhvr>
                                      <p:tavLst>
                                        <p:tav tm="0">
                                          <p:val>
                                            <p:strVal val="#ppt_h"/>
                                          </p:val>
                                        </p:tav>
                                        <p:tav tm="100000">
                                          <p:val>
                                            <p:strVal val="#ppt_h"/>
                                          </p:val>
                                        </p:tav>
                                      </p:tavLst>
                                    </p:anim>
                                    <p:animEffect transition="in" filter="fade">
                                      <p:cBhvr>
                                        <p:cTn id="15" dur="1000"/>
                                        <p:tgtEl>
                                          <p:spTgt spid="14"/>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0.70"/>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strVal val="#ppt_w*0.70"/>
                                          </p:val>
                                        </p:tav>
                                        <p:tav tm="100000">
                                          <p:val>
                                            <p:strVal val="#ppt_w"/>
                                          </p:val>
                                        </p:tav>
                                      </p:tavLst>
                                    </p:anim>
                                    <p:anim calcmode="lin" valueType="num">
                                      <p:cBhvr>
                                        <p:cTn id="26" dur="1000" fill="hold"/>
                                        <p:tgtEl>
                                          <p:spTgt spid="16"/>
                                        </p:tgtEl>
                                        <p:attrNameLst>
                                          <p:attrName>ppt_h</p:attrName>
                                        </p:attrNameLst>
                                      </p:cBhvr>
                                      <p:tavLst>
                                        <p:tav tm="0">
                                          <p:val>
                                            <p:strVal val="#ppt_h"/>
                                          </p:val>
                                        </p:tav>
                                        <p:tav tm="100000">
                                          <p:val>
                                            <p:strVal val="#ppt_h"/>
                                          </p:val>
                                        </p:tav>
                                      </p:tavLst>
                                    </p:anim>
                                    <p:animEffect transition="in" filter="fade">
                                      <p:cBhvr>
                                        <p:cTn id="27" dur="1000"/>
                                        <p:tgtEl>
                                          <p:spTgt spid="16"/>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10334"/>
          </a:xfrm>
        </p:spPr>
        <p:txBody>
          <a:bodyPr>
            <a:normAutofit/>
          </a:bodyPr>
          <a:lstStyle/>
          <a:p>
            <a:r>
              <a:rPr lang="ru-RU" sz="2800" dirty="0"/>
              <a:t>Исправь  ошибки</a:t>
            </a:r>
          </a:p>
        </p:txBody>
      </p:sp>
      <p:pic>
        <p:nvPicPr>
          <p:cNvPr id="4" name="Содержимое 3" descr="незнайка.jpg"/>
          <p:cNvPicPr>
            <a:picLocks noGrp="1" noChangeAspect="1"/>
          </p:cNvPicPr>
          <p:nvPr>
            <p:ph idx="1"/>
          </p:nvPr>
        </p:nvPicPr>
        <p:blipFill>
          <a:blip r:embed="rId2" cstate="print"/>
          <a:stretch>
            <a:fillRect/>
          </a:stretch>
        </p:blipFill>
        <p:spPr>
          <a:xfrm>
            <a:off x="0" y="1785926"/>
            <a:ext cx="2804613" cy="3967170"/>
          </a:xfrm>
        </p:spPr>
      </p:pic>
      <p:sp>
        <p:nvSpPr>
          <p:cNvPr id="5" name="TextBox 4"/>
          <p:cNvSpPr txBox="1"/>
          <p:nvPr/>
        </p:nvSpPr>
        <p:spPr>
          <a:xfrm>
            <a:off x="3286116" y="2000240"/>
            <a:ext cx="184731" cy="369332"/>
          </a:xfrm>
          <a:prstGeom prst="rect">
            <a:avLst/>
          </a:prstGeom>
          <a:noFill/>
        </p:spPr>
        <p:txBody>
          <a:bodyPr wrap="none" rtlCol="0">
            <a:spAutoFit/>
          </a:bodyPr>
          <a:lstStyle/>
          <a:p>
            <a:endParaRPr lang="ru-RU"/>
          </a:p>
        </p:txBody>
      </p:sp>
      <p:sp>
        <p:nvSpPr>
          <p:cNvPr id="6" name="TextBox 5"/>
          <p:cNvSpPr txBox="1"/>
          <p:nvPr/>
        </p:nvSpPr>
        <p:spPr>
          <a:xfrm>
            <a:off x="3143240" y="1928802"/>
            <a:ext cx="5429288" cy="2862322"/>
          </a:xfrm>
          <a:prstGeom prst="rect">
            <a:avLst/>
          </a:prstGeom>
          <a:noFill/>
        </p:spPr>
        <p:txBody>
          <a:bodyPr wrap="square" rtlCol="0">
            <a:spAutoFit/>
          </a:bodyPr>
          <a:lstStyle/>
          <a:p>
            <a:r>
              <a:rPr lang="ru-RU" dirty="0">
                <a:solidFill>
                  <a:schemeClr val="accent1">
                    <a:lumMod val="75000"/>
                  </a:schemeClr>
                </a:solidFill>
              </a:rPr>
              <a:t>Однажды  </a:t>
            </a:r>
            <a:r>
              <a:rPr lang="ru-RU" dirty="0" err="1">
                <a:solidFill>
                  <a:schemeClr val="accent1">
                    <a:lumMod val="75000"/>
                  </a:schemeClr>
                </a:solidFill>
              </a:rPr>
              <a:t>позним</a:t>
            </a:r>
            <a:r>
              <a:rPr lang="ru-RU" dirty="0">
                <a:solidFill>
                  <a:schemeClr val="accent1">
                    <a:lumMod val="75000"/>
                  </a:schemeClr>
                </a:solidFill>
              </a:rPr>
              <a:t>  </a:t>
            </a:r>
            <a:r>
              <a:rPr lang="ru-RU" dirty="0" err="1">
                <a:solidFill>
                  <a:schemeClr val="accent1">
                    <a:lumMod val="75000"/>
                  </a:schemeClr>
                </a:solidFill>
              </a:rPr>
              <a:t>звёзным</a:t>
            </a:r>
            <a:r>
              <a:rPr lang="ru-RU" dirty="0">
                <a:solidFill>
                  <a:schemeClr val="accent1">
                    <a:lumMod val="75000"/>
                  </a:schemeClr>
                </a:solidFill>
              </a:rPr>
              <a:t>  </a:t>
            </a:r>
            <a:r>
              <a:rPr lang="ru-RU" dirty="0" err="1">
                <a:solidFill>
                  <a:schemeClr val="accent1">
                    <a:lumMod val="75000"/>
                  </a:schemeClr>
                </a:solidFill>
              </a:rPr>
              <a:t>вечиром</a:t>
            </a:r>
            <a:r>
              <a:rPr lang="ru-RU" dirty="0">
                <a:solidFill>
                  <a:schemeClr val="accent1">
                    <a:lumMod val="75000"/>
                  </a:schemeClr>
                </a:solidFill>
              </a:rPr>
              <a:t>  </a:t>
            </a:r>
            <a:r>
              <a:rPr lang="ru-RU" dirty="0" err="1">
                <a:solidFill>
                  <a:schemeClr val="accent1">
                    <a:lumMod val="75000"/>
                  </a:schemeClr>
                </a:solidFill>
              </a:rPr>
              <a:t>рибята</a:t>
            </a:r>
            <a:r>
              <a:rPr lang="ru-RU" dirty="0">
                <a:solidFill>
                  <a:schemeClr val="accent1">
                    <a:lumMod val="75000"/>
                  </a:schemeClr>
                </a:solidFill>
              </a:rPr>
              <a:t>  услышали странный  писк  на  </a:t>
            </a:r>
            <a:r>
              <a:rPr lang="ru-RU" dirty="0" err="1">
                <a:solidFill>
                  <a:schemeClr val="accent1">
                    <a:lumMod val="75000"/>
                  </a:schemeClr>
                </a:solidFill>
              </a:rPr>
              <a:t>огароде</a:t>
            </a:r>
            <a:r>
              <a:rPr lang="ru-RU" dirty="0">
                <a:solidFill>
                  <a:schemeClr val="accent1">
                    <a:lumMod val="75000"/>
                  </a:schemeClr>
                </a:solidFill>
              </a:rPr>
              <a:t>. Они  добрались  до  грядок и  под  </a:t>
            </a:r>
            <a:r>
              <a:rPr lang="ru-RU" dirty="0" err="1">
                <a:solidFill>
                  <a:schemeClr val="accent1">
                    <a:lumMod val="75000"/>
                  </a:schemeClr>
                </a:solidFill>
              </a:rPr>
              <a:t>капусным</a:t>
            </a:r>
            <a:r>
              <a:rPr lang="ru-RU" dirty="0">
                <a:solidFill>
                  <a:schemeClr val="accent1">
                    <a:lumMod val="75000"/>
                  </a:schemeClr>
                </a:solidFill>
              </a:rPr>
              <a:t>  листом  нашли  </a:t>
            </a:r>
            <a:r>
              <a:rPr lang="ru-RU" dirty="0" err="1">
                <a:solidFill>
                  <a:schemeClr val="accent1">
                    <a:lumMod val="75000"/>
                  </a:schemeClr>
                </a:solidFill>
              </a:rPr>
              <a:t>прелесного</a:t>
            </a:r>
            <a:r>
              <a:rPr lang="ru-RU" dirty="0">
                <a:solidFill>
                  <a:schemeClr val="accent1">
                    <a:lumMod val="75000"/>
                  </a:schemeClr>
                </a:solidFill>
              </a:rPr>
              <a:t> маленького  </a:t>
            </a:r>
            <a:r>
              <a:rPr lang="ru-RU" dirty="0" err="1">
                <a:solidFill>
                  <a:schemeClr val="accent1">
                    <a:lumMod val="75000"/>
                  </a:schemeClr>
                </a:solidFill>
              </a:rPr>
              <a:t>птинца</a:t>
            </a:r>
            <a:r>
              <a:rPr lang="ru-RU" dirty="0">
                <a:solidFill>
                  <a:schemeClr val="accent1">
                    <a:lumMod val="75000"/>
                  </a:schemeClr>
                </a:solidFill>
              </a:rPr>
              <a:t>.  Дети  принесли  птичку  домой. </a:t>
            </a:r>
            <a:r>
              <a:rPr lang="ru-RU" dirty="0" err="1">
                <a:solidFill>
                  <a:schemeClr val="accent1">
                    <a:lumMod val="75000"/>
                  </a:schemeClr>
                </a:solidFill>
              </a:rPr>
              <a:t>Грочонок</a:t>
            </a:r>
            <a:r>
              <a:rPr lang="ru-RU" dirty="0">
                <a:solidFill>
                  <a:schemeClr val="accent1">
                    <a:lumMod val="75000"/>
                  </a:schemeClr>
                </a:solidFill>
              </a:rPr>
              <a:t>  быстро  привык  к  ним.  Он  любил  сидеть  у </a:t>
            </a:r>
            <a:r>
              <a:rPr lang="ru-RU" dirty="0" err="1">
                <a:solidFill>
                  <a:schemeClr val="accent1">
                    <a:lumMod val="75000"/>
                  </a:schemeClr>
                </a:solidFill>
              </a:rPr>
              <a:t>аконного</a:t>
            </a:r>
            <a:r>
              <a:rPr lang="ru-RU" dirty="0">
                <a:solidFill>
                  <a:schemeClr val="accent1">
                    <a:lumMod val="75000"/>
                  </a:schemeClr>
                </a:solidFill>
              </a:rPr>
              <a:t>  </a:t>
            </a:r>
            <a:r>
              <a:rPr lang="ru-RU" dirty="0" err="1">
                <a:solidFill>
                  <a:schemeClr val="accent1">
                    <a:lumMod val="75000"/>
                  </a:schemeClr>
                </a:solidFill>
              </a:rPr>
              <a:t>стикла</a:t>
            </a:r>
            <a:r>
              <a:rPr lang="ru-RU" dirty="0">
                <a:solidFill>
                  <a:schemeClr val="accent1">
                    <a:lumMod val="75000"/>
                  </a:schemeClr>
                </a:solidFill>
              </a:rPr>
              <a:t>  и  ловить  вкусных  мух. А  как  </a:t>
            </a:r>
            <a:r>
              <a:rPr lang="ru-RU" dirty="0" err="1">
                <a:solidFill>
                  <a:schemeClr val="accent1">
                    <a:lumMod val="75000"/>
                  </a:schemeClr>
                </a:solidFill>
              </a:rPr>
              <a:t>смишно</a:t>
            </a:r>
            <a:r>
              <a:rPr lang="ru-RU" dirty="0">
                <a:solidFill>
                  <a:schemeClr val="accent1">
                    <a:lumMod val="75000"/>
                  </a:schemeClr>
                </a:solidFill>
              </a:rPr>
              <a:t>  он  прыгал  по  </a:t>
            </a:r>
            <a:r>
              <a:rPr lang="ru-RU" dirty="0" err="1">
                <a:solidFill>
                  <a:schemeClr val="accent1">
                    <a:lumMod val="75000"/>
                  </a:schemeClr>
                </a:solidFill>
              </a:rPr>
              <a:t>леснице</a:t>
            </a:r>
            <a:r>
              <a:rPr lang="ru-RU" dirty="0">
                <a:solidFill>
                  <a:schemeClr val="accent1">
                    <a:lumMod val="75000"/>
                  </a:schemeClr>
                </a:solidFill>
              </a:rPr>
              <a:t>!  Скоро  все  </a:t>
            </a:r>
            <a:r>
              <a:rPr lang="ru-RU" dirty="0" err="1">
                <a:solidFill>
                  <a:schemeClr val="accent1">
                    <a:lumMod val="75000"/>
                  </a:schemeClr>
                </a:solidFill>
              </a:rPr>
              <a:t>месные</a:t>
            </a:r>
            <a:r>
              <a:rPr lang="ru-RU" dirty="0">
                <a:solidFill>
                  <a:schemeClr val="accent1">
                    <a:lumMod val="75000"/>
                  </a:schemeClr>
                </a:solidFill>
              </a:rPr>
              <a:t> </a:t>
            </a:r>
            <a:r>
              <a:rPr lang="ru-RU" dirty="0" err="1">
                <a:solidFill>
                  <a:schemeClr val="accent1">
                    <a:lumMod val="75000"/>
                  </a:schemeClr>
                </a:solidFill>
              </a:rPr>
              <a:t>жытели</a:t>
            </a:r>
            <a:r>
              <a:rPr lang="ru-RU" dirty="0">
                <a:solidFill>
                  <a:schemeClr val="accent1">
                    <a:lumMod val="75000"/>
                  </a:schemeClr>
                </a:solidFill>
              </a:rPr>
              <a:t>  услышали  </a:t>
            </a:r>
            <a:r>
              <a:rPr lang="ru-RU" dirty="0" err="1">
                <a:solidFill>
                  <a:schemeClr val="accent1">
                    <a:lumMod val="75000"/>
                  </a:schemeClr>
                </a:solidFill>
              </a:rPr>
              <a:t>интерестные</a:t>
            </a:r>
            <a:r>
              <a:rPr lang="ru-RU" dirty="0">
                <a:solidFill>
                  <a:schemeClr val="accent1">
                    <a:lumMod val="75000"/>
                  </a:schemeClr>
                </a:solidFill>
              </a:rPr>
              <a:t>  </a:t>
            </a:r>
            <a:r>
              <a:rPr lang="ru-RU" dirty="0" err="1">
                <a:solidFill>
                  <a:schemeClr val="accent1">
                    <a:lumMod val="75000"/>
                  </a:schemeClr>
                </a:solidFill>
              </a:rPr>
              <a:t>расказы</a:t>
            </a:r>
            <a:r>
              <a:rPr lang="ru-RU" dirty="0">
                <a:solidFill>
                  <a:schemeClr val="accent1">
                    <a:lumMod val="75000"/>
                  </a:schemeClr>
                </a:solidFill>
              </a:rPr>
              <a:t>  </a:t>
            </a:r>
            <a:r>
              <a:rPr lang="ru-RU" dirty="0" err="1">
                <a:solidFill>
                  <a:schemeClr val="accent1">
                    <a:lumMod val="75000"/>
                  </a:schemeClr>
                </a:solidFill>
              </a:rPr>
              <a:t>рибят</a:t>
            </a:r>
            <a:r>
              <a:rPr lang="ru-RU" dirty="0">
                <a:solidFill>
                  <a:schemeClr val="accent1">
                    <a:lumMod val="75000"/>
                  </a:schemeClr>
                </a:solidFill>
              </a:rPr>
              <a:t>  о забавной  </a:t>
            </a:r>
            <a:r>
              <a:rPr lang="ru-RU" dirty="0" err="1">
                <a:solidFill>
                  <a:schemeClr val="accent1">
                    <a:lumMod val="75000"/>
                  </a:schemeClr>
                </a:solidFill>
              </a:rPr>
              <a:t>птичьке</a:t>
            </a:r>
            <a:r>
              <a:rPr lang="ru-RU" dirty="0">
                <a:solidFill>
                  <a:schemeClr val="accent1">
                    <a:lumMod val="75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0" presetClass="entr" presetSubtype="0" decel="10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par>
                          <p:cTn id="17" fill="hold">
                            <p:stCondLst>
                              <p:cond delay="2000"/>
                            </p:stCondLst>
                            <p:childTnLst>
                              <p:par>
                                <p:cTn id="18" presetID="51" presetClass="entr" presetSubtype="0"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770" decel="100000"/>
                                        <p:tgtEl>
                                          <p:spTgt spid="6">
                                            <p:txEl>
                                              <p:pRg st="0" end="0"/>
                                            </p:txEl>
                                          </p:spTgt>
                                        </p:tgtEl>
                                      </p:cBhvr>
                                    </p:animEffect>
                                    <p:animScale>
                                      <p:cBhvr>
                                        <p:cTn id="21" dur="770" decel="100000"/>
                                        <p:tgtEl>
                                          <p:spTgt spid="6">
                                            <p:txEl>
                                              <p:pRg st="0" end="0"/>
                                            </p:txEl>
                                          </p:spTgt>
                                        </p:tgtEl>
                                      </p:cBhvr>
                                      <p:from x="10000" y="10000"/>
                                      <p:to x="200000" y="450000"/>
                                    </p:animScale>
                                    <p:animScale>
                                      <p:cBhvr>
                                        <p:cTn id="22" dur="1230" accel="100000" fill="hold">
                                          <p:stCondLst>
                                            <p:cond delay="770"/>
                                          </p:stCondLst>
                                        </p:cTn>
                                        <p:tgtEl>
                                          <p:spTgt spid="6">
                                            <p:txEl>
                                              <p:pRg st="0" end="0"/>
                                            </p:txEl>
                                          </p:spTgt>
                                        </p:tgtEl>
                                      </p:cBhvr>
                                      <p:from x="200000" y="450000"/>
                                      <p:to x="100000" y="100000"/>
                                    </p:animScale>
                                    <p:set>
                                      <p:cBhvr>
                                        <p:cTn id="23" dur="770" fill="hold"/>
                                        <p:tgtEl>
                                          <p:spTgt spid="6">
                                            <p:txEl>
                                              <p:pRg st="0" end="0"/>
                                            </p:txEl>
                                          </p:spTgt>
                                        </p:tgtEl>
                                        <p:attrNameLst>
                                          <p:attrName>ppt_x</p:attrName>
                                        </p:attrNameLst>
                                      </p:cBhvr>
                                      <p:to>
                                        <p:strVal val="(0.5)"/>
                                      </p:to>
                                    </p:set>
                                    <p:anim from="(0.5)" to="(#ppt_x)" calcmode="lin" valueType="num">
                                      <p:cBhvr>
                                        <p:cTn id="24" dur="1230" accel="100000" fill="hold">
                                          <p:stCondLst>
                                            <p:cond delay="770"/>
                                          </p:stCondLst>
                                        </p:cTn>
                                        <p:tgtEl>
                                          <p:spTgt spid="6">
                                            <p:txEl>
                                              <p:pRg st="0" end="0"/>
                                            </p:txEl>
                                          </p:spTgt>
                                        </p:tgtEl>
                                        <p:attrNameLst>
                                          <p:attrName>ppt_x</p:attrName>
                                        </p:attrNameLst>
                                      </p:cBhvr>
                                    </p:anim>
                                    <p:set>
                                      <p:cBhvr>
                                        <p:cTn id="25" dur="770" fill="hold"/>
                                        <p:tgtEl>
                                          <p:spTgt spid="6">
                                            <p:txEl>
                                              <p:pRg st="0" end="0"/>
                                            </p:txEl>
                                          </p:spTgt>
                                        </p:tgtEl>
                                        <p:attrNameLst>
                                          <p:attrName>ppt_y</p:attrName>
                                        </p:attrNameLst>
                                      </p:cBhvr>
                                      <p:to>
                                        <p:strVal val="(#ppt_y+0.4)"/>
                                      </p:to>
                                    </p:set>
                                    <p:anim from="(#ppt_y+0.4)" to="(#ppt_y)" calcmode="lin" valueType="num">
                                      <p:cBhvr>
                                        <p:cTn id="26" dur="1230" accel="100000" fill="hold">
                                          <p:stCondLst>
                                            <p:cond delay="770"/>
                                          </p:stCondLst>
                                        </p:cTn>
                                        <p:tgtEl>
                                          <p:spTgt spid="6">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38896"/>
          </a:xfrm>
        </p:spPr>
        <p:txBody>
          <a:bodyPr>
            <a:noAutofit/>
          </a:bodyPr>
          <a:lstStyle/>
          <a:p>
            <a:r>
              <a:rPr lang="ru-RU" sz="2800" dirty="0"/>
              <a:t>Заключение</a:t>
            </a:r>
          </a:p>
        </p:txBody>
      </p:sp>
      <p:pic>
        <p:nvPicPr>
          <p:cNvPr id="4" name="Содержимое 3" descr="Фото001.jpg"/>
          <p:cNvPicPr>
            <a:picLocks noGrp="1" noChangeAspect="1"/>
          </p:cNvPicPr>
          <p:nvPr>
            <p:ph idx="1"/>
          </p:nvPr>
        </p:nvPicPr>
        <p:blipFill>
          <a:blip r:embed="rId2" cstate="print"/>
          <a:stretch>
            <a:fillRect/>
          </a:stretch>
        </p:blipFill>
        <p:spPr>
          <a:xfrm>
            <a:off x="285720" y="1214422"/>
            <a:ext cx="1714512" cy="1285884"/>
          </a:xfrm>
        </p:spPr>
      </p:pic>
      <p:pic>
        <p:nvPicPr>
          <p:cNvPr id="7" name="Рисунок 6" descr="Фото012.jpg"/>
          <p:cNvPicPr>
            <a:picLocks noChangeAspect="1"/>
          </p:cNvPicPr>
          <p:nvPr/>
        </p:nvPicPr>
        <p:blipFill>
          <a:blip r:embed="rId3" cstate="print"/>
          <a:stretch>
            <a:fillRect/>
          </a:stretch>
        </p:blipFill>
        <p:spPr>
          <a:xfrm>
            <a:off x="285720" y="3000372"/>
            <a:ext cx="1692392" cy="1269294"/>
          </a:xfrm>
          <a:prstGeom prst="rect">
            <a:avLst/>
          </a:prstGeom>
        </p:spPr>
      </p:pic>
      <p:pic>
        <p:nvPicPr>
          <p:cNvPr id="8" name="Рисунок 7" descr="Фото004.jpg"/>
          <p:cNvPicPr>
            <a:picLocks noChangeAspect="1"/>
          </p:cNvPicPr>
          <p:nvPr/>
        </p:nvPicPr>
        <p:blipFill>
          <a:blip r:embed="rId4" cstate="print"/>
          <a:stretch>
            <a:fillRect/>
          </a:stretch>
        </p:blipFill>
        <p:spPr>
          <a:xfrm>
            <a:off x="285720" y="4786322"/>
            <a:ext cx="1714511" cy="1285883"/>
          </a:xfrm>
          <a:prstGeom prst="rect">
            <a:avLst/>
          </a:prstGeom>
        </p:spPr>
      </p:pic>
      <p:sp>
        <p:nvSpPr>
          <p:cNvPr id="9" name="TextBox 8"/>
          <p:cNvSpPr txBox="1"/>
          <p:nvPr/>
        </p:nvSpPr>
        <p:spPr>
          <a:xfrm>
            <a:off x="2214546" y="1142984"/>
            <a:ext cx="6786610" cy="1600438"/>
          </a:xfrm>
          <a:prstGeom prst="rect">
            <a:avLst/>
          </a:prstGeom>
          <a:noFill/>
        </p:spPr>
        <p:txBody>
          <a:bodyPr wrap="square" rtlCol="0">
            <a:spAutoFit/>
          </a:bodyPr>
          <a:lstStyle/>
          <a:p>
            <a:pPr marL="342900" indent="-342900">
              <a:buAutoNum type="arabicPeriod"/>
            </a:pPr>
            <a:r>
              <a:rPr lang="ru-RU" sz="1600" dirty="0"/>
              <a:t>В работе над формированием орфографических навыков у младших школьников необходимо опираться на знание основных принципов орфографии в школе, а так же учитывать возрастные и психологические особенности детей, особенности изучаемой темы и т.д.</a:t>
            </a:r>
          </a:p>
          <a:p>
            <a:pPr marL="342900" indent="-342900">
              <a:buAutoNum type="arabicPeriod"/>
            </a:pPr>
            <a:endParaRPr lang="ru-RU" dirty="0"/>
          </a:p>
        </p:txBody>
      </p:sp>
      <p:sp>
        <p:nvSpPr>
          <p:cNvPr id="10" name="TextBox 9"/>
          <p:cNvSpPr txBox="1"/>
          <p:nvPr/>
        </p:nvSpPr>
        <p:spPr>
          <a:xfrm>
            <a:off x="2357422" y="2786058"/>
            <a:ext cx="6500858" cy="1815882"/>
          </a:xfrm>
          <a:prstGeom prst="rect">
            <a:avLst/>
          </a:prstGeom>
          <a:noFill/>
        </p:spPr>
        <p:txBody>
          <a:bodyPr wrap="square" rtlCol="0">
            <a:spAutoFit/>
          </a:bodyPr>
          <a:lstStyle/>
          <a:p>
            <a:r>
              <a:rPr lang="ru-RU" sz="1600" dirty="0"/>
              <a:t>2.  Приёмы, методы, формы, используемые в ходе этой работы, самые разнообразные: это выработка фонематического слуха в результате проведения </a:t>
            </a:r>
            <a:r>
              <a:rPr lang="ru-RU" sz="1600" dirty="0" err="1"/>
              <a:t>звуко-буквенного</a:t>
            </a:r>
            <a:r>
              <a:rPr lang="ru-RU" sz="1600" dirty="0"/>
              <a:t> анализа, решение орфографических задач методом запоминания и другие; систематическая и целенаправленная работа над орфографическими ошибками.</a:t>
            </a:r>
          </a:p>
          <a:p>
            <a:endParaRPr lang="ru-RU" sz="1600" dirty="0"/>
          </a:p>
        </p:txBody>
      </p:sp>
      <p:sp>
        <p:nvSpPr>
          <p:cNvPr id="12" name="TextBox 11"/>
          <p:cNvSpPr txBox="1"/>
          <p:nvPr/>
        </p:nvSpPr>
        <p:spPr>
          <a:xfrm>
            <a:off x="2285984" y="4714884"/>
            <a:ext cx="6572296" cy="1815882"/>
          </a:xfrm>
          <a:prstGeom prst="rect">
            <a:avLst/>
          </a:prstGeom>
          <a:noFill/>
        </p:spPr>
        <p:txBody>
          <a:bodyPr wrap="square" rtlCol="0">
            <a:spAutoFit/>
          </a:bodyPr>
          <a:lstStyle/>
          <a:p>
            <a:r>
              <a:rPr lang="ru-RU" sz="1600" dirty="0"/>
              <a:t>3. Как показывает практика, учебный материал по орфографии усваивается лучше, прочнее детьми тогда, когда он подается не в «сухой» форме правила из учебника, а посредством обыгрывания ситуации, занимательности, наглядности. Такие приёмы имеют успех и достигают своей цели – сознательного усвоения даже самых трудных правил и понятий.</a:t>
            </a:r>
          </a:p>
          <a:p>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par>
                          <p:cTn id="21" fill="hold">
                            <p:stCondLst>
                              <p:cond delay="2000"/>
                            </p:stCondLst>
                            <p:childTnLst>
                              <p:par>
                                <p:cTn id="22" presetID="53"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500"/>
                            </p:stCondLst>
                            <p:childTnLst>
                              <p:par>
                                <p:cTn id="28" presetID="55"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strVal val="#ppt_w*0.70"/>
                                          </p:val>
                                        </p:tav>
                                        <p:tav tm="100000">
                                          <p:val>
                                            <p:strVal val="#ppt_w"/>
                                          </p:val>
                                        </p:tav>
                                      </p:tavLst>
                                    </p:anim>
                                    <p:anim calcmode="lin" valueType="num">
                                      <p:cBhvr>
                                        <p:cTn id="31" dur="1000" fill="hold"/>
                                        <p:tgtEl>
                                          <p:spTgt spid="10"/>
                                        </p:tgtEl>
                                        <p:attrNameLst>
                                          <p:attrName>ppt_h</p:attrName>
                                        </p:attrNameLst>
                                      </p:cBhvr>
                                      <p:tavLst>
                                        <p:tav tm="0">
                                          <p:val>
                                            <p:strVal val="#ppt_h"/>
                                          </p:val>
                                        </p:tav>
                                        <p:tav tm="100000">
                                          <p:val>
                                            <p:strVal val="#ppt_h"/>
                                          </p:val>
                                        </p:tav>
                                      </p:tavLst>
                                    </p:anim>
                                    <p:animEffect transition="in" filter="fade">
                                      <p:cBhvr>
                                        <p:cTn id="32" dur="1000"/>
                                        <p:tgtEl>
                                          <p:spTgt spid="10"/>
                                        </p:tgtEl>
                                      </p:cBhvr>
                                    </p:animEffect>
                                  </p:childTnLst>
                                </p:cTn>
                              </p:par>
                            </p:childTnLst>
                          </p:cTn>
                        </p:par>
                        <p:par>
                          <p:cTn id="33" fill="hold">
                            <p:stCondLst>
                              <p:cond delay="3500"/>
                            </p:stCondLst>
                            <p:childTnLst>
                              <p:par>
                                <p:cTn id="34" presetID="53"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55"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Фото002.jpg"/>
          <p:cNvPicPr>
            <a:picLocks noGrp="1" noChangeAspect="1"/>
          </p:cNvPicPr>
          <p:nvPr>
            <p:ph idx="1"/>
          </p:nvPr>
        </p:nvPicPr>
        <p:blipFill>
          <a:blip r:embed="rId2" cstate="print"/>
          <a:stretch>
            <a:fillRect/>
          </a:stretch>
        </p:blipFill>
        <p:spPr>
          <a:xfrm>
            <a:off x="1000100" y="2357430"/>
            <a:ext cx="2952770" cy="2214578"/>
          </a:xfrm>
        </p:spPr>
      </p:pic>
      <p:sp>
        <p:nvSpPr>
          <p:cNvPr id="4" name="Заголовок 3"/>
          <p:cNvSpPr>
            <a:spLocks noGrp="1"/>
          </p:cNvSpPr>
          <p:nvPr>
            <p:ph type="title"/>
          </p:nvPr>
        </p:nvSpPr>
        <p:spPr/>
        <p:txBody>
          <a:bodyPr>
            <a:normAutofit fontScale="90000"/>
          </a:bodyPr>
          <a:lstStyle/>
          <a:p>
            <a:r>
              <a:rPr lang="ru-RU" dirty="0"/>
              <a:t>             </a:t>
            </a:r>
            <a:r>
              <a:rPr lang="ru-RU" sz="8000" dirty="0"/>
              <a:t>До свидания</a:t>
            </a:r>
          </a:p>
        </p:txBody>
      </p:sp>
      <p:pic>
        <p:nvPicPr>
          <p:cNvPr id="6" name="Рисунок 5" descr="Фото006.jpg"/>
          <p:cNvPicPr>
            <a:picLocks noChangeAspect="1"/>
          </p:cNvPicPr>
          <p:nvPr/>
        </p:nvPicPr>
        <p:blipFill>
          <a:blip r:embed="rId3" cstate="print"/>
          <a:stretch>
            <a:fillRect/>
          </a:stretch>
        </p:blipFill>
        <p:spPr>
          <a:xfrm>
            <a:off x="3143240" y="4143380"/>
            <a:ext cx="2906838" cy="2180129"/>
          </a:xfrm>
          <a:prstGeom prst="rect">
            <a:avLst/>
          </a:prstGeom>
        </p:spPr>
      </p:pic>
      <p:pic>
        <p:nvPicPr>
          <p:cNvPr id="7" name="Рисунок 6" descr="Фото010.jpg"/>
          <p:cNvPicPr>
            <a:picLocks noChangeAspect="1"/>
          </p:cNvPicPr>
          <p:nvPr/>
        </p:nvPicPr>
        <p:blipFill>
          <a:blip r:embed="rId4" cstate="print"/>
          <a:stretch>
            <a:fillRect/>
          </a:stretch>
        </p:blipFill>
        <p:spPr>
          <a:xfrm>
            <a:off x="5214942" y="2285992"/>
            <a:ext cx="2857520" cy="2143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3800"/>
                            </p:stCondLst>
                            <p:childTnLst>
                              <p:par>
                                <p:cTn id="11" presetID="21"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par>
                          <p:cTn id="14" fill="hold">
                            <p:stCondLst>
                              <p:cond delay="5800"/>
                            </p:stCondLst>
                            <p:childTnLst>
                              <p:par>
                                <p:cTn id="15" presetID="21"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par>
                          <p:cTn id="18" fill="hold">
                            <p:stCondLst>
                              <p:cond delay="7800"/>
                            </p:stCondLst>
                            <p:childTnLst>
                              <p:par>
                                <p:cTn id="19" presetID="21"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71480"/>
            <a:ext cx="8229600" cy="500066"/>
          </a:xfrm>
        </p:spPr>
        <p:txBody>
          <a:bodyPr>
            <a:normAutofit fontScale="90000"/>
          </a:bodyPr>
          <a:lstStyle/>
          <a:p>
            <a:r>
              <a:rPr lang="ru-RU" dirty="0"/>
              <a:t>                       </a:t>
            </a:r>
            <a:r>
              <a:rPr lang="ru-RU" sz="3100" dirty="0"/>
              <a:t>Орфограммы</a:t>
            </a:r>
            <a:r>
              <a:rPr lang="ru-RU" dirty="0"/>
              <a:t> </a:t>
            </a:r>
          </a:p>
        </p:txBody>
      </p:sp>
      <p:sp>
        <p:nvSpPr>
          <p:cNvPr id="3" name="Содержимое 2"/>
          <p:cNvSpPr>
            <a:spLocks noGrp="1"/>
          </p:cNvSpPr>
          <p:nvPr>
            <p:ph idx="1"/>
          </p:nvPr>
        </p:nvSpPr>
        <p:spPr/>
        <p:txBody>
          <a:bodyPr/>
          <a:lstStyle/>
          <a:p>
            <a:endParaRPr lang="ru-RU" dirty="0"/>
          </a:p>
        </p:txBody>
      </p:sp>
      <p:cxnSp>
        <p:nvCxnSpPr>
          <p:cNvPr id="5" name="Прямая соединительная линия 4"/>
          <p:cNvCxnSpPr/>
          <p:nvPr/>
        </p:nvCxnSpPr>
        <p:spPr>
          <a:xfrm rot="10800000" flipV="1">
            <a:off x="1714480" y="1071546"/>
            <a:ext cx="1785950" cy="285752"/>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2910" y="1285860"/>
            <a:ext cx="3429024" cy="923330"/>
          </a:xfrm>
          <a:prstGeom prst="rect">
            <a:avLst/>
          </a:prstGeom>
          <a:noFill/>
        </p:spPr>
        <p:txBody>
          <a:bodyPr wrap="square" rtlCol="0">
            <a:spAutoFit/>
          </a:bodyPr>
          <a:lstStyle/>
          <a:p>
            <a:endParaRPr lang="ru-RU" dirty="0"/>
          </a:p>
          <a:p>
            <a:r>
              <a:rPr lang="ru-RU" dirty="0">
                <a:solidFill>
                  <a:srgbClr val="0070C0"/>
                </a:solidFill>
              </a:rPr>
              <a:t>Связанные с обозначением </a:t>
            </a:r>
          </a:p>
          <a:p>
            <a:r>
              <a:rPr lang="ru-RU" dirty="0">
                <a:solidFill>
                  <a:srgbClr val="0070C0"/>
                </a:solidFill>
              </a:rPr>
              <a:t>Звуков (фонем) буквами</a:t>
            </a:r>
          </a:p>
        </p:txBody>
      </p:sp>
      <p:cxnSp>
        <p:nvCxnSpPr>
          <p:cNvPr id="10" name="Прямая соединительная линия 9"/>
          <p:cNvCxnSpPr/>
          <p:nvPr/>
        </p:nvCxnSpPr>
        <p:spPr>
          <a:xfrm rot="16200000" flipH="1">
            <a:off x="2536017" y="2250273"/>
            <a:ext cx="571504"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214414" y="2214554"/>
            <a:ext cx="571504" cy="571504"/>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1472" y="2500306"/>
            <a:ext cx="1285884" cy="1754326"/>
          </a:xfrm>
          <a:prstGeom prst="rect">
            <a:avLst/>
          </a:prstGeom>
          <a:noFill/>
        </p:spPr>
        <p:txBody>
          <a:bodyPr wrap="square" rtlCol="0">
            <a:spAutoFit/>
          </a:bodyPr>
          <a:lstStyle/>
          <a:p>
            <a:r>
              <a:rPr lang="ru-RU" dirty="0"/>
              <a:t>        </a:t>
            </a:r>
          </a:p>
          <a:p>
            <a:r>
              <a:rPr lang="ru-RU" dirty="0">
                <a:solidFill>
                  <a:srgbClr val="7030A0"/>
                </a:solidFill>
              </a:rPr>
              <a:t>  На месте                  слабых    позиций звуков   (фонем)</a:t>
            </a:r>
          </a:p>
        </p:txBody>
      </p:sp>
      <p:sp>
        <p:nvSpPr>
          <p:cNvPr id="17" name="TextBox 16"/>
          <p:cNvSpPr txBox="1"/>
          <p:nvPr/>
        </p:nvSpPr>
        <p:spPr>
          <a:xfrm>
            <a:off x="2071670" y="2500306"/>
            <a:ext cx="1571636" cy="2308324"/>
          </a:xfrm>
          <a:prstGeom prst="rect">
            <a:avLst/>
          </a:prstGeom>
          <a:noFill/>
        </p:spPr>
        <p:txBody>
          <a:bodyPr wrap="square" rtlCol="0">
            <a:spAutoFit/>
          </a:bodyPr>
          <a:lstStyle/>
          <a:p>
            <a:r>
              <a:rPr lang="ru-RU" dirty="0"/>
              <a:t>        </a:t>
            </a:r>
          </a:p>
          <a:p>
            <a:r>
              <a:rPr lang="ru-RU" dirty="0">
                <a:solidFill>
                  <a:srgbClr val="7030A0"/>
                </a:solidFill>
              </a:rPr>
              <a:t>Отдельные случаи обозначения звуков (фонем) в сильных позициях</a:t>
            </a:r>
          </a:p>
        </p:txBody>
      </p:sp>
      <p:cxnSp>
        <p:nvCxnSpPr>
          <p:cNvPr id="19" name="Прямая соединительная линия 18"/>
          <p:cNvCxnSpPr/>
          <p:nvPr/>
        </p:nvCxnSpPr>
        <p:spPr>
          <a:xfrm>
            <a:off x="4929190" y="1071546"/>
            <a:ext cx="1785950" cy="28575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43504" y="1214422"/>
            <a:ext cx="3440109" cy="1200329"/>
          </a:xfrm>
          <a:prstGeom prst="rect">
            <a:avLst/>
          </a:prstGeom>
          <a:noFill/>
        </p:spPr>
        <p:txBody>
          <a:bodyPr wrap="square" rtlCol="0">
            <a:spAutoFit/>
          </a:bodyPr>
          <a:lstStyle/>
          <a:p>
            <a:r>
              <a:rPr lang="ru-RU" dirty="0"/>
              <a:t>                                                     </a:t>
            </a:r>
          </a:p>
          <a:p>
            <a:r>
              <a:rPr lang="ru-RU" dirty="0">
                <a:solidFill>
                  <a:srgbClr val="0070C0"/>
                </a:solidFill>
              </a:rPr>
              <a:t>Не связанные с обозначением</a:t>
            </a:r>
          </a:p>
          <a:p>
            <a:r>
              <a:rPr lang="ru-RU" dirty="0">
                <a:solidFill>
                  <a:srgbClr val="0070C0"/>
                </a:solidFill>
              </a:rPr>
              <a:t>звукового (фонемного) состава</a:t>
            </a:r>
          </a:p>
          <a:p>
            <a:r>
              <a:rPr lang="ru-RU" dirty="0">
                <a:solidFill>
                  <a:srgbClr val="0070C0"/>
                </a:solidFill>
              </a:rPr>
              <a:t>морфем</a:t>
            </a:r>
          </a:p>
        </p:txBody>
      </p:sp>
      <p:cxnSp>
        <p:nvCxnSpPr>
          <p:cNvPr id="24" name="Прямая соединительная линия 23"/>
          <p:cNvCxnSpPr/>
          <p:nvPr/>
        </p:nvCxnSpPr>
        <p:spPr>
          <a:xfrm rot="10800000" flipV="1">
            <a:off x="4857752" y="2428868"/>
            <a:ext cx="642942"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5929322" y="2571744"/>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6200000" flipH="1">
            <a:off x="6929454" y="2571744"/>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6200000" flipH="1">
            <a:off x="7858148" y="2428868"/>
            <a:ext cx="357190" cy="214314"/>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29059" y="2500306"/>
            <a:ext cx="1357321" cy="923330"/>
          </a:xfrm>
          <a:prstGeom prst="rect">
            <a:avLst/>
          </a:prstGeom>
          <a:noFill/>
        </p:spPr>
        <p:txBody>
          <a:bodyPr wrap="square" rtlCol="0">
            <a:spAutoFit/>
          </a:bodyPr>
          <a:lstStyle/>
          <a:p>
            <a:r>
              <a:rPr lang="ru-RU" dirty="0">
                <a:solidFill>
                  <a:srgbClr val="7030A0"/>
                </a:solidFill>
              </a:rPr>
              <a:t>                </a:t>
            </a:r>
          </a:p>
          <a:p>
            <a:r>
              <a:rPr lang="ru-RU" dirty="0">
                <a:solidFill>
                  <a:srgbClr val="7030A0"/>
                </a:solidFill>
              </a:rPr>
              <a:t>Прописная          буква</a:t>
            </a:r>
          </a:p>
        </p:txBody>
      </p:sp>
      <p:sp>
        <p:nvSpPr>
          <p:cNvPr id="32" name="TextBox 31"/>
          <p:cNvSpPr txBox="1"/>
          <p:nvPr/>
        </p:nvSpPr>
        <p:spPr>
          <a:xfrm>
            <a:off x="5429256" y="2500306"/>
            <a:ext cx="1413144" cy="1200329"/>
          </a:xfrm>
          <a:prstGeom prst="rect">
            <a:avLst/>
          </a:prstGeom>
          <a:noFill/>
        </p:spPr>
        <p:txBody>
          <a:bodyPr wrap="square" rtlCol="0">
            <a:spAutoFit/>
          </a:bodyPr>
          <a:lstStyle/>
          <a:p>
            <a:r>
              <a:rPr lang="ru-RU" dirty="0"/>
              <a:t>           </a:t>
            </a:r>
          </a:p>
          <a:p>
            <a:r>
              <a:rPr lang="ru-RU" dirty="0">
                <a:solidFill>
                  <a:srgbClr val="7030A0"/>
                </a:solidFill>
              </a:rPr>
              <a:t>Слитно-</a:t>
            </a:r>
          </a:p>
          <a:p>
            <a:r>
              <a:rPr lang="ru-RU" dirty="0">
                <a:solidFill>
                  <a:srgbClr val="7030A0"/>
                </a:solidFill>
              </a:rPr>
              <a:t>раздельные</a:t>
            </a:r>
          </a:p>
          <a:p>
            <a:r>
              <a:rPr lang="ru-RU" dirty="0">
                <a:solidFill>
                  <a:srgbClr val="7030A0"/>
                </a:solidFill>
              </a:rPr>
              <a:t>написание</a:t>
            </a:r>
          </a:p>
        </p:txBody>
      </p:sp>
      <p:sp>
        <p:nvSpPr>
          <p:cNvPr id="33" name="TextBox 32"/>
          <p:cNvSpPr txBox="1"/>
          <p:nvPr/>
        </p:nvSpPr>
        <p:spPr>
          <a:xfrm>
            <a:off x="6786578" y="2500306"/>
            <a:ext cx="1077859" cy="646331"/>
          </a:xfrm>
          <a:prstGeom prst="rect">
            <a:avLst/>
          </a:prstGeom>
          <a:noFill/>
        </p:spPr>
        <p:txBody>
          <a:bodyPr wrap="square" rtlCol="0">
            <a:spAutoFit/>
          </a:bodyPr>
          <a:lstStyle/>
          <a:p>
            <a:r>
              <a:rPr lang="ru-RU" dirty="0"/>
              <a:t>    </a:t>
            </a:r>
          </a:p>
          <a:p>
            <a:r>
              <a:rPr lang="ru-RU" dirty="0">
                <a:solidFill>
                  <a:srgbClr val="7030A0"/>
                </a:solidFill>
              </a:rPr>
              <a:t>Перенос</a:t>
            </a:r>
          </a:p>
        </p:txBody>
      </p:sp>
      <p:sp>
        <p:nvSpPr>
          <p:cNvPr id="34" name="TextBox 33"/>
          <p:cNvSpPr txBox="1"/>
          <p:nvPr/>
        </p:nvSpPr>
        <p:spPr>
          <a:xfrm>
            <a:off x="7858148" y="2500306"/>
            <a:ext cx="928694" cy="1200329"/>
          </a:xfrm>
          <a:prstGeom prst="rect">
            <a:avLst/>
          </a:prstGeom>
          <a:noFill/>
        </p:spPr>
        <p:txBody>
          <a:bodyPr wrap="square" rtlCol="0">
            <a:spAutoFit/>
          </a:bodyPr>
          <a:lstStyle/>
          <a:p>
            <a:r>
              <a:rPr lang="ru-RU" dirty="0"/>
              <a:t>      </a:t>
            </a:r>
          </a:p>
          <a:p>
            <a:r>
              <a:rPr lang="ru-RU" dirty="0" err="1">
                <a:solidFill>
                  <a:srgbClr val="7030A0"/>
                </a:solidFill>
              </a:rPr>
              <a:t>Сокра-щения</a:t>
            </a:r>
            <a:r>
              <a:rPr lang="ru-RU" dirty="0">
                <a:solidFill>
                  <a:srgbClr val="7030A0"/>
                </a:solidFill>
              </a:rPr>
              <a:t> слов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strVal val="#ppt_w*0.70"/>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animEffect transition="in" filter="fade">
                                      <p:cBhvr>
                                        <p:cTn id="15" dur="1000"/>
                                        <p:tgtEl>
                                          <p:spTgt spid="19"/>
                                        </p:tgtEl>
                                      </p:cBhvr>
                                    </p:animEffect>
                                  </p:childTnLst>
                                </p:cTn>
                              </p:par>
                              <p:par>
                                <p:cTn id="16" presetID="55"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 calcmode="lin" valueType="num">
                                      <p:cBhvr>
                                        <p:cTn id="26" dur="500" fill="hold"/>
                                        <p:tgtEl>
                                          <p:spTgt spid="6"/>
                                        </p:tgtEl>
                                        <p:attrNameLst>
                                          <p:attrName>style.rotation</p:attrName>
                                        </p:attrNameLst>
                                      </p:cBhvr>
                                      <p:tavLst>
                                        <p:tav tm="0">
                                          <p:val>
                                            <p:fltVal val="360"/>
                                          </p:val>
                                        </p:tav>
                                        <p:tav tm="100000">
                                          <p:val>
                                            <p:fltVal val="0"/>
                                          </p:val>
                                        </p:tav>
                                      </p:tavLst>
                                    </p:anim>
                                    <p:animEffect transition="in" filter="fade">
                                      <p:cBhvr>
                                        <p:cTn id="27" dur="500"/>
                                        <p:tgtEl>
                                          <p:spTgt spid="6"/>
                                        </p:tgtEl>
                                      </p:cBhvr>
                                    </p:animEffect>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 calcmode="lin" valueType="num">
                                      <p:cBhvr>
                                        <p:cTn id="33" dur="500" fill="hold"/>
                                        <p:tgtEl>
                                          <p:spTgt spid="22"/>
                                        </p:tgtEl>
                                        <p:attrNameLst>
                                          <p:attrName>style.rotation</p:attrName>
                                        </p:attrNameLst>
                                      </p:cBhvr>
                                      <p:tavLst>
                                        <p:tav tm="0">
                                          <p:val>
                                            <p:fltVal val="360"/>
                                          </p:val>
                                        </p:tav>
                                        <p:tav tm="100000">
                                          <p:val>
                                            <p:fltVal val="0"/>
                                          </p:val>
                                        </p:tav>
                                      </p:tavLst>
                                    </p:anim>
                                    <p:animEffect transition="in" filter="fade">
                                      <p:cBhvr>
                                        <p:cTn id="34" dur="500"/>
                                        <p:tgtEl>
                                          <p:spTgt spid="22"/>
                                        </p:tgtEl>
                                      </p:cBhvr>
                                    </p:animEffect>
                                  </p:childTnLst>
                                </p:cTn>
                              </p:par>
                            </p:childTnLst>
                          </p:cTn>
                        </p:par>
                        <p:par>
                          <p:cTn id="35" fill="hold">
                            <p:stCondLst>
                              <p:cond delay="2500"/>
                            </p:stCondLst>
                            <p:childTnLst>
                              <p:par>
                                <p:cTn id="36" presetID="55"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strVal val="#ppt_w*0.70"/>
                                          </p:val>
                                        </p:tav>
                                        <p:tav tm="100000">
                                          <p:val>
                                            <p:strVal val="#ppt_w"/>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animEffect transition="in" filter="fade">
                                      <p:cBhvr>
                                        <p:cTn id="40" dur="1000"/>
                                        <p:tgtEl>
                                          <p:spTgt spid="14"/>
                                        </p:tgtEl>
                                      </p:cBhvr>
                                    </p:animEffect>
                                  </p:childTnLst>
                                </p:cTn>
                              </p:par>
                              <p:par>
                                <p:cTn id="41" presetID="55"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3500"/>
                            </p:stCondLst>
                            <p:childTnLst>
                              <p:par>
                                <p:cTn id="47" presetID="2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childTnLst>
                                </p:cTn>
                              </p:par>
                            </p:childTnLst>
                          </p:cTn>
                        </p:par>
                        <p:par>
                          <p:cTn id="51" fill="hold">
                            <p:stCondLst>
                              <p:cond delay="4000"/>
                            </p:stCondLst>
                            <p:childTnLst>
                              <p:par>
                                <p:cTn id="52" presetID="23" presetClass="entr" presetSubtype="16"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childTnLst>
                                </p:cTn>
                              </p:par>
                            </p:childTnLst>
                          </p:cTn>
                        </p:par>
                        <p:par>
                          <p:cTn id="56" fill="hold">
                            <p:stCondLst>
                              <p:cond delay="4500"/>
                            </p:stCondLst>
                            <p:childTnLst>
                              <p:par>
                                <p:cTn id="57" presetID="55"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strVal val="#ppt_w*0.70"/>
                                          </p:val>
                                        </p:tav>
                                        <p:tav tm="100000">
                                          <p:val>
                                            <p:strVal val="#ppt_w"/>
                                          </p:val>
                                        </p:tav>
                                      </p:tavLst>
                                    </p:anim>
                                    <p:anim calcmode="lin" valueType="num">
                                      <p:cBhvr>
                                        <p:cTn id="60" dur="1000" fill="hold"/>
                                        <p:tgtEl>
                                          <p:spTgt spid="24"/>
                                        </p:tgtEl>
                                        <p:attrNameLst>
                                          <p:attrName>ppt_h</p:attrName>
                                        </p:attrNameLst>
                                      </p:cBhvr>
                                      <p:tavLst>
                                        <p:tav tm="0">
                                          <p:val>
                                            <p:strVal val="#ppt_h"/>
                                          </p:val>
                                        </p:tav>
                                        <p:tav tm="100000">
                                          <p:val>
                                            <p:strVal val="#ppt_h"/>
                                          </p:val>
                                        </p:tav>
                                      </p:tavLst>
                                    </p:anim>
                                    <p:animEffect transition="in" filter="fade">
                                      <p:cBhvr>
                                        <p:cTn id="61" dur="1000"/>
                                        <p:tgtEl>
                                          <p:spTgt spid="24"/>
                                        </p:tgtEl>
                                      </p:cBhvr>
                                    </p:animEffect>
                                  </p:childTnLst>
                                </p:cTn>
                              </p:par>
                              <p:par>
                                <p:cTn id="62" presetID="55"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1000" fill="hold"/>
                                        <p:tgtEl>
                                          <p:spTgt spid="26"/>
                                        </p:tgtEl>
                                        <p:attrNameLst>
                                          <p:attrName>ppt_w</p:attrName>
                                        </p:attrNameLst>
                                      </p:cBhvr>
                                      <p:tavLst>
                                        <p:tav tm="0">
                                          <p:val>
                                            <p:strVal val="#ppt_w*0.70"/>
                                          </p:val>
                                        </p:tav>
                                        <p:tav tm="100000">
                                          <p:val>
                                            <p:strVal val="#ppt_w"/>
                                          </p:val>
                                        </p:tav>
                                      </p:tavLst>
                                    </p:anim>
                                    <p:anim calcmode="lin" valueType="num">
                                      <p:cBhvr>
                                        <p:cTn id="65" dur="1000" fill="hold"/>
                                        <p:tgtEl>
                                          <p:spTgt spid="26"/>
                                        </p:tgtEl>
                                        <p:attrNameLst>
                                          <p:attrName>ppt_h</p:attrName>
                                        </p:attrNameLst>
                                      </p:cBhvr>
                                      <p:tavLst>
                                        <p:tav tm="0">
                                          <p:val>
                                            <p:strVal val="#ppt_h"/>
                                          </p:val>
                                        </p:tav>
                                        <p:tav tm="100000">
                                          <p:val>
                                            <p:strVal val="#ppt_h"/>
                                          </p:val>
                                        </p:tav>
                                      </p:tavLst>
                                    </p:anim>
                                    <p:animEffect transition="in" filter="fade">
                                      <p:cBhvr>
                                        <p:cTn id="66" dur="1000"/>
                                        <p:tgtEl>
                                          <p:spTgt spid="26"/>
                                        </p:tgtEl>
                                      </p:cBhvr>
                                    </p:animEffect>
                                  </p:childTnLst>
                                </p:cTn>
                              </p:par>
                              <p:par>
                                <p:cTn id="67" presetID="55"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strVal val="#ppt_w*0.70"/>
                                          </p:val>
                                        </p:tav>
                                        <p:tav tm="100000">
                                          <p:val>
                                            <p:strVal val="#ppt_w"/>
                                          </p:val>
                                        </p:tav>
                                      </p:tavLst>
                                    </p:anim>
                                    <p:anim calcmode="lin" valueType="num">
                                      <p:cBhvr>
                                        <p:cTn id="70" dur="1000" fill="hold"/>
                                        <p:tgtEl>
                                          <p:spTgt spid="28"/>
                                        </p:tgtEl>
                                        <p:attrNameLst>
                                          <p:attrName>ppt_h</p:attrName>
                                        </p:attrNameLst>
                                      </p:cBhvr>
                                      <p:tavLst>
                                        <p:tav tm="0">
                                          <p:val>
                                            <p:strVal val="#ppt_h"/>
                                          </p:val>
                                        </p:tav>
                                        <p:tav tm="100000">
                                          <p:val>
                                            <p:strVal val="#ppt_h"/>
                                          </p:val>
                                        </p:tav>
                                      </p:tavLst>
                                    </p:anim>
                                    <p:animEffect transition="in" filter="fade">
                                      <p:cBhvr>
                                        <p:cTn id="71" dur="1000"/>
                                        <p:tgtEl>
                                          <p:spTgt spid="28"/>
                                        </p:tgtEl>
                                      </p:cBhvr>
                                    </p:animEffect>
                                  </p:childTnLst>
                                </p:cTn>
                              </p:par>
                              <p:par>
                                <p:cTn id="72" presetID="55"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strVal val="#ppt_w*0.70"/>
                                          </p:val>
                                        </p:tav>
                                        <p:tav tm="100000">
                                          <p:val>
                                            <p:strVal val="#ppt_w"/>
                                          </p:val>
                                        </p:tav>
                                      </p:tavLst>
                                    </p:anim>
                                    <p:anim calcmode="lin" valueType="num">
                                      <p:cBhvr>
                                        <p:cTn id="75" dur="1000" fill="hold"/>
                                        <p:tgtEl>
                                          <p:spTgt spid="30"/>
                                        </p:tgtEl>
                                        <p:attrNameLst>
                                          <p:attrName>ppt_h</p:attrName>
                                        </p:attrNameLst>
                                      </p:cBhvr>
                                      <p:tavLst>
                                        <p:tav tm="0">
                                          <p:val>
                                            <p:strVal val="#ppt_h"/>
                                          </p:val>
                                        </p:tav>
                                        <p:tav tm="100000">
                                          <p:val>
                                            <p:strVal val="#ppt_h"/>
                                          </p:val>
                                        </p:tav>
                                      </p:tavLst>
                                    </p:anim>
                                    <p:animEffect transition="in" filter="fade">
                                      <p:cBhvr>
                                        <p:cTn id="76" dur="1000"/>
                                        <p:tgtEl>
                                          <p:spTgt spid="30"/>
                                        </p:tgtEl>
                                      </p:cBhvr>
                                    </p:animEffect>
                                  </p:childTnLst>
                                </p:cTn>
                              </p:par>
                            </p:childTnLst>
                          </p:cTn>
                        </p:par>
                        <p:par>
                          <p:cTn id="77" fill="hold">
                            <p:stCondLst>
                              <p:cond delay="5500"/>
                            </p:stCondLst>
                            <p:childTnLst>
                              <p:par>
                                <p:cTn id="78" presetID="23" presetClass="entr" presetSubtype="16"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fltVal val="0"/>
                                          </p:val>
                                        </p:tav>
                                        <p:tav tm="100000">
                                          <p:val>
                                            <p:strVal val="#ppt_w"/>
                                          </p:val>
                                        </p:tav>
                                      </p:tavLst>
                                    </p:anim>
                                    <p:anim calcmode="lin" valueType="num">
                                      <p:cBhvr>
                                        <p:cTn id="81" dur="500" fill="hold"/>
                                        <p:tgtEl>
                                          <p:spTgt spid="31"/>
                                        </p:tgtEl>
                                        <p:attrNameLst>
                                          <p:attrName>ppt_h</p:attrName>
                                        </p:attrNameLst>
                                      </p:cBhvr>
                                      <p:tavLst>
                                        <p:tav tm="0">
                                          <p:val>
                                            <p:fltVal val="0"/>
                                          </p:val>
                                        </p:tav>
                                        <p:tav tm="100000">
                                          <p:val>
                                            <p:strVal val="#ppt_h"/>
                                          </p:val>
                                        </p:tav>
                                      </p:tavLst>
                                    </p:anim>
                                  </p:childTnLst>
                                </p:cTn>
                              </p:par>
                            </p:childTnLst>
                          </p:cTn>
                        </p:par>
                        <p:par>
                          <p:cTn id="82" fill="hold">
                            <p:stCondLst>
                              <p:cond delay="6000"/>
                            </p:stCondLst>
                            <p:childTnLst>
                              <p:par>
                                <p:cTn id="83" presetID="23" presetClass="entr" presetSubtype="16"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500" fill="hold"/>
                                        <p:tgtEl>
                                          <p:spTgt spid="32"/>
                                        </p:tgtEl>
                                        <p:attrNameLst>
                                          <p:attrName>ppt_w</p:attrName>
                                        </p:attrNameLst>
                                      </p:cBhvr>
                                      <p:tavLst>
                                        <p:tav tm="0">
                                          <p:val>
                                            <p:fltVal val="0"/>
                                          </p:val>
                                        </p:tav>
                                        <p:tav tm="100000">
                                          <p:val>
                                            <p:strVal val="#ppt_w"/>
                                          </p:val>
                                        </p:tav>
                                      </p:tavLst>
                                    </p:anim>
                                    <p:anim calcmode="lin" valueType="num">
                                      <p:cBhvr>
                                        <p:cTn id="86" dur="500" fill="hold"/>
                                        <p:tgtEl>
                                          <p:spTgt spid="32"/>
                                        </p:tgtEl>
                                        <p:attrNameLst>
                                          <p:attrName>ppt_h</p:attrName>
                                        </p:attrNameLst>
                                      </p:cBhvr>
                                      <p:tavLst>
                                        <p:tav tm="0">
                                          <p:val>
                                            <p:fltVal val="0"/>
                                          </p:val>
                                        </p:tav>
                                        <p:tav tm="100000">
                                          <p:val>
                                            <p:strVal val="#ppt_h"/>
                                          </p:val>
                                        </p:tav>
                                      </p:tavLst>
                                    </p:anim>
                                  </p:childTnLst>
                                </p:cTn>
                              </p:par>
                            </p:childTnLst>
                          </p:cTn>
                        </p:par>
                        <p:par>
                          <p:cTn id="87" fill="hold">
                            <p:stCondLst>
                              <p:cond delay="6500"/>
                            </p:stCondLst>
                            <p:childTnLst>
                              <p:par>
                                <p:cTn id="88" presetID="2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6" grpId="0"/>
      <p:bldP spid="17" grpId="0"/>
      <p:bldP spid="22" grpId="0"/>
      <p:bldP spid="31" grpId="0"/>
      <p:bldP spid="32"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a:bodyPr>
          <a:lstStyle/>
          <a:p>
            <a:r>
              <a:rPr lang="ru-RU" sz="2800" dirty="0"/>
              <a:t>Памятки</a:t>
            </a:r>
          </a:p>
        </p:txBody>
      </p:sp>
      <p:pic>
        <p:nvPicPr>
          <p:cNvPr id="4" name="Содержимое 3" descr="Опасность1.jpg"/>
          <p:cNvPicPr>
            <a:picLocks noGrp="1" noChangeAspect="1"/>
          </p:cNvPicPr>
          <p:nvPr>
            <p:ph idx="1"/>
          </p:nvPr>
        </p:nvPicPr>
        <p:blipFill>
          <a:blip r:embed="rId2" cstate="print"/>
          <a:stretch>
            <a:fillRect/>
          </a:stretch>
        </p:blipFill>
        <p:spPr>
          <a:xfrm rot="16200000">
            <a:off x="2325772" y="1325648"/>
            <a:ext cx="3571900" cy="5206836"/>
          </a:xfrm>
        </p:spPr>
      </p:pic>
      <p:pic>
        <p:nvPicPr>
          <p:cNvPr id="5" name="Рисунок 4" descr="опасность2.jpg"/>
          <p:cNvPicPr>
            <a:picLocks noChangeAspect="1"/>
          </p:cNvPicPr>
          <p:nvPr/>
        </p:nvPicPr>
        <p:blipFill>
          <a:blip r:embed="rId3" cstate="print"/>
          <a:stretch>
            <a:fillRect/>
          </a:stretch>
        </p:blipFill>
        <p:spPr>
          <a:xfrm rot="16200000">
            <a:off x="2571736" y="1928802"/>
            <a:ext cx="3214710" cy="5500726"/>
          </a:xfrm>
          <a:prstGeom prst="rect">
            <a:avLst/>
          </a:prstGeom>
        </p:spPr>
      </p:pic>
      <p:sp>
        <p:nvSpPr>
          <p:cNvPr id="6" name="TextBox 5"/>
          <p:cNvSpPr txBox="1"/>
          <p:nvPr/>
        </p:nvSpPr>
        <p:spPr>
          <a:xfrm>
            <a:off x="2214546" y="1357298"/>
            <a:ext cx="4714908" cy="461665"/>
          </a:xfrm>
          <a:prstGeom prst="rect">
            <a:avLst/>
          </a:prstGeom>
          <a:noFill/>
        </p:spPr>
        <p:txBody>
          <a:bodyPr wrap="square" rtlCol="0">
            <a:spAutoFit/>
          </a:bodyPr>
          <a:lstStyle/>
          <a:p>
            <a:r>
              <a:rPr lang="ru-RU" sz="2400" dirty="0">
                <a:solidFill>
                  <a:srgbClr val="FF0000"/>
                </a:solidFill>
              </a:rPr>
              <a:t>Внимание!  Опасность!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2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5200"/>
                            </p:stCondLst>
                            <p:childTnLst>
                              <p:par>
                                <p:cTn id="15" presetID="34"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from="(-#ppt_w/2)" to="(#ppt_x)" calcmode="lin" valueType="num">
                                      <p:cBhvr>
                                        <p:cTn id="17" dur="600" fill="hold">
                                          <p:stCondLst>
                                            <p:cond delay="0"/>
                                          </p:stCondLst>
                                        </p:cTn>
                                        <p:tgtEl>
                                          <p:spTgt spid="4"/>
                                        </p:tgtEl>
                                        <p:attrNameLst>
                                          <p:attrName>ppt_x</p:attrName>
                                        </p:attrNameLst>
                                      </p:cBhvr>
                                    </p:anim>
                                    <p:anim from="0" to="-1.0" calcmode="lin" valueType="num">
                                      <p:cBhvr>
                                        <p:cTn id="18" dur="200" decel="50000" autoRev="1" fill="hold">
                                          <p:stCondLst>
                                            <p:cond delay="600"/>
                                          </p:stCondLst>
                                        </p:cTn>
                                        <p:tgtEl>
                                          <p:spTgt spid="4"/>
                                        </p:tgtEl>
                                        <p:attrNameLst>
                                          <p:attrName>xshear</p:attrName>
                                        </p:attrNameLst>
                                      </p:cBhvr>
                                    </p:anim>
                                    <p:animScale>
                                      <p:cBhvr>
                                        <p:cTn id="19" dur="200" decel="100000" autoRev="1" fill="hold">
                                          <p:stCondLst>
                                            <p:cond delay="600"/>
                                          </p:stCondLst>
                                        </p:cTn>
                                        <p:tgtEl>
                                          <p:spTgt spid="4"/>
                                        </p:tgtEl>
                                      </p:cBhvr>
                                      <p:from x="100000" y="100000"/>
                                      <p:to x="80000" y="100000"/>
                                    </p:animScale>
                                    <p:anim by="(#ppt_h/3+#ppt_w*0.1)" calcmode="lin" valueType="num">
                                      <p:cBhvr additive="sum">
                                        <p:cTn id="20" dur="200" decel="100000" autoRev="1" fill="hold">
                                          <p:stCondLst>
                                            <p:cond delay="600"/>
                                          </p:stCondLst>
                                        </p:cTn>
                                        <p:tgtEl>
                                          <p:spTgt spid="4"/>
                                        </p:tgtEl>
                                        <p:attrNameLst>
                                          <p:attrName>ppt_x</p:attrName>
                                        </p:attrNameLst>
                                      </p:cBhvr>
                                    </p:anim>
                                  </p:childTnLst>
                                </p:cTn>
                              </p:par>
                            </p:childTnLst>
                          </p:cTn>
                        </p:par>
                        <p:par>
                          <p:cTn id="21" fill="hold">
                            <p:stCondLst>
                              <p:cond delay="6200"/>
                            </p:stCondLst>
                            <p:childTnLst>
                              <p:par>
                                <p:cTn id="22" presetID="34"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from="(-#ppt_w/2)" to="(#ppt_x)" calcmode="lin" valueType="num">
                                      <p:cBhvr>
                                        <p:cTn id="24" dur="600" fill="hold">
                                          <p:stCondLst>
                                            <p:cond delay="0"/>
                                          </p:stCondLst>
                                        </p:cTn>
                                        <p:tgtEl>
                                          <p:spTgt spid="5"/>
                                        </p:tgtEl>
                                        <p:attrNameLst>
                                          <p:attrName>ppt_x</p:attrName>
                                        </p:attrNameLst>
                                      </p:cBhvr>
                                    </p:anim>
                                    <p:anim from="0" to="-1.0" calcmode="lin" valueType="num">
                                      <p:cBhvr>
                                        <p:cTn id="25" dur="200" decel="50000" autoRev="1" fill="hold">
                                          <p:stCondLst>
                                            <p:cond delay="600"/>
                                          </p:stCondLst>
                                        </p:cTn>
                                        <p:tgtEl>
                                          <p:spTgt spid="5"/>
                                        </p:tgtEl>
                                        <p:attrNameLst>
                                          <p:attrName>xshear</p:attrName>
                                        </p:attrNameLst>
                                      </p:cBhvr>
                                    </p:anim>
                                    <p:animScale>
                                      <p:cBhvr>
                                        <p:cTn id="26" dur="200" decel="100000" autoRev="1" fill="hold">
                                          <p:stCondLst>
                                            <p:cond delay="600"/>
                                          </p:stCondLst>
                                        </p:cTn>
                                        <p:tgtEl>
                                          <p:spTgt spid="5"/>
                                        </p:tgtEl>
                                      </p:cBhvr>
                                      <p:from x="100000" y="100000"/>
                                      <p:to x="80000" y="100000"/>
                                    </p:animScale>
                                    <p:anim by="(#ppt_h/3+#ppt_w*0.1)" calcmode="lin" valueType="num">
                                      <p:cBhvr additive="sum">
                                        <p:cTn id="27"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искать1.jpg"/>
          <p:cNvPicPr>
            <a:picLocks noGrp="1" noChangeAspect="1"/>
          </p:cNvPicPr>
          <p:nvPr>
            <p:ph idx="1"/>
          </p:nvPr>
        </p:nvPicPr>
        <p:blipFill>
          <a:blip r:embed="rId2" cstate="print"/>
          <a:stretch>
            <a:fillRect/>
          </a:stretch>
        </p:blipFill>
        <p:spPr>
          <a:xfrm rot="16200000">
            <a:off x="1407753" y="1735466"/>
            <a:ext cx="3542418" cy="4786346"/>
          </a:xfrm>
        </p:spPr>
      </p:pic>
      <p:pic>
        <p:nvPicPr>
          <p:cNvPr id="5" name="Рисунок 4" descr="искать2.jpg"/>
          <p:cNvPicPr>
            <a:picLocks noChangeAspect="1"/>
          </p:cNvPicPr>
          <p:nvPr/>
        </p:nvPicPr>
        <p:blipFill>
          <a:blip r:embed="rId3" cstate="print"/>
          <a:stretch>
            <a:fillRect/>
          </a:stretch>
        </p:blipFill>
        <p:spPr>
          <a:xfrm rot="16200000">
            <a:off x="4822017" y="1750223"/>
            <a:ext cx="3429024" cy="4929190"/>
          </a:xfrm>
          <a:prstGeom prst="rect">
            <a:avLst/>
          </a:prstGeom>
        </p:spPr>
      </p:pic>
      <p:sp>
        <p:nvSpPr>
          <p:cNvPr id="6" name="TextBox 5"/>
          <p:cNvSpPr txBox="1"/>
          <p:nvPr/>
        </p:nvSpPr>
        <p:spPr>
          <a:xfrm>
            <a:off x="1928794" y="1928802"/>
            <a:ext cx="5143536" cy="461665"/>
          </a:xfrm>
          <a:prstGeom prst="rect">
            <a:avLst/>
          </a:prstGeom>
          <a:noFill/>
        </p:spPr>
        <p:txBody>
          <a:bodyPr wrap="square" rtlCol="0">
            <a:spAutoFit/>
          </a:bodyPr>
          <a:lstStyle/>
          <a:p>
            <a:r>
              <a:rPr lang="ru-RU" sz="2400" dirty="0">
                <a:solidFill>
                  <a:srgbClr val="FF0000"/>
                </a:solidFill>
              </a:rPr>
              <a:t>Как искать опасные места</a:t>
            </a:r>
          </a:p>
        </p:txBody>
      </p:sp>
      <p:sp>
        <p:nvSpPr>
          <p:cNvPr id="7" name="TextBox 6"/>
          <p:cNvSpPr txBox="1"/>
          <p:nvPr/>
        </p:nvSpPr>
        <p:spPr>
          <a:xfrm>
            <a:off x="1000100" y="1142984"/>
            <a:ext cx="1646605" cy="523220"/>
          </a:xfrm>
          <a:prstGeom prst="rect">
            <a:avLst/>
          </a:prstGeom>
          <a:noFill/>
        </p:spPr>
        <p:txBody>
          <a:bodyPr wrap="none" rtlCol="0">
            <a:spAutoFit/>
          </a:bodyPr>
          <a:lstStyle/>
          <a:p>
            <a:r>
              <a:rPr lang="ru-RU" sz="2800" dirty="0">
                <a:solidFill>
                  <a:schemeClr val="accent2">
                    <a:lumMod val="75000"/>
                  </a:schemeClr>
                </a:solidFill>
              </a:rPr>
              <a:t>Памятки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32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5200"/>
                            </p:stCondLst>
                            <p:childTnLst>
                              <p:par>
                                <p:cTn id="15" presetID="34"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from="(-#ppt_w/2)" to="(#ppt_x)" calcmode="lin" valueType="num">
                                      <p:cBhvr>
                                        <p:cTn id="17" dur="600" fill="hold">
                                          <p:stCondLst>
                                            <p:cond delay="0"/>
                                          </p:stCondLst>
                                        </p:cTn>
                                        <p:tgtEl>
                                          <p:spTgt spid="5"/>
                                        </p:tgtEl>
                                        <p:attrNameLst>
                                          <p:attrName>ppt_x</p:attrName>
                                        </p:attrNameLst>
                                      </p:cBhvr>
                                    </p:anim>
                                    <p:anim from="0" to="-1.0" calcmode="lin" valueType="num">
                                      <p:cBhvr>
                                        <p:cTn id="18" dur="200" decel="50000" autoRev="1" fill="hold">
                                          <p:stCondLst>
                                            <p:cond delay="600"/>
                                          </p:stCondLst>
                                        </p:cTn>
                                        <p:tgtEl>
                                          <p:spTgt spid="5"/>
                                        </p:tgtEl>
                                        <p:attrNameLst>
                                          <p:attrName>xshear</p:attrName>
                                        </p:attrNameLst>
                                      </p:cBhvr>
                                    </p:anim>
                                    <p:animScale>
                                      <p:cBhvr>
                                        <p:cTn id="19" dur="200" decel="100000" autoRev="1" fill="hold">
                                          <p:stCondLst>
                                            <p:cond delay="600"/>
                                          </p:stCondLst>
                                        </p:cTn>
                                        <p:tgtEl>
                                          <p:spTgt spid="5"/>
                                        </p:tgtEl>
                                      </p:cBhvr>
                                      <p:from x="100000" y="100000"/>
                                      <p:to x="80000" y="100000"/>
                                    </p:animScale>
                                    <p:anim by="(#ppt_h/3+#ppt_w*0.1)" calcmode="lin" valueType="num">
                                      <p:cBhvr additive="sum">
                                        <p:cTn id="20" dur="200" decel="100000" autoRev="1" fill="hold">
                                          <p:stCondLst>
                                            <p:cond delay="600"/>
                                          </p:stCondLst>
                                        </p:cTn>
                                        <p:tgtEl>
                                          <p:spTgt spid="5"/>
                                        </p:tgtEl>
                                        <p:attrNameLst>
                                          <p:attrName>ppt_x</p:attrName>
                                        </p:attrNameLst>
                                      </p:cBhvr>
                                    </p:anim>
                                  </p:childTnLst>
                                </p:cTn>
                              </p:par>
                            </p:childTnLst>
                          </p:cTn>
                        </p:par>
                        <p:par>
                          <p:cTn id="21" fill="hold">
                            <p:stCondLst>
                              <p:cond delay="6200"/>
                            </p:stCondLst>
                            <p:childTnLst>
                              <p:par>
                                <p:cTn id="22" presetID="34"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from="(-#ppt_w/2)" to="(#ppt_x)" calcmode="lin" valueType="num">
                                      <p:cBhvr>
                                        <p:cTn id="24" dur="600" fill="hold">
                                          <p:stCondLst>
                                            <p:cond delay="0"/>
                                          </p:stCondLst>
                                        </p:cTn>
                                        <p:tgtEl>
                                          <p:spTgt spid="4"/>
                                        </p:tgtEl>
                                        <p:attrNameLst>
                                          <p:attrName>ppt_x</p:attrName>
                                        </p:attrNameLst>
                                      </p:cBhvr>
                                    </p:anim>
                                    <p:anim from="0" to="-1.0" calcmode="lin" valueType="num">
                                      <p:cBhvr>
                                        <p:cTn id="25" dur="200" decel="50000" autoRev="1" fill="hold">
                                          <p:stCondLst>
                                            <p:cond delay="600"/>
                                          </p:stCondLst>
                                        </p:cTn>
                                        <p:tgtEl>
                                          <p:spTgt spid="4"/>
                                        </p:tgtEl>
                                        <p:attrNameLst>
                                          <p:attrName>xshear</p:attrName>
                                        </p:attrNameLst>
                                      </p:cBhvr>
                                    </p:anim>
                                    <p:animScale>
                                      <p:cBhvr>
                                        <p:cTn id="26" dur="200" decel="100000" autoRev="1" fill="hold">
                                          <p:stCondLst>
                                            <p:cond delay="600"/>
                                          </p:stCondLst>
                                        </p:cTn>
                                        <p:tgtEl>
                                          <p:spTgt spid="4"/>
                                        </p:tgtEl>
                                      </p:cBhvr>
                                      <p:from x="100000" y="100000"/>
                                      <p:to x="80000" y="100000"/>
                                    </p:animScale>
                                    <p:anim by="(#ppt_h/3+#ppt_w*0.1)" calcmode="lin" valueType="num">
                                      <p:cBhvr additive="sum">
                                        <p:cTn id="27"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04088"/>
            <a:ext cx="8186766" cy="367458"/>
          </a:xfrm>
        </p:spPr>
        <p:txBody>
          <a:bodyPr>
            <a:noAutofit/>
          </a:bodyPr>
          <a:lstStyle/>
          <a:p>
            <a:r>
              <a:rPr lang="ru-RU" sz="2800" dirty="0"/>
              <a:t>Способы проверки</a:t>
            </a:r>
          </a:p>
        </p:txBody>
      </p:sp>
      <p:sp>
        <p:nvSpPr>
          <p:cNvPr id="3" name="Содержимое 2"/>
          <p:cNvSpPr>
            <a:spLocks noGrp="1"/>
          </p:cNvSpPr>
          <p:nvPr>
            <p:ph idx="1"/>
          </p:nvPr>
        </p:nvSpPr>
        <p:spPr>
          <a:xfrm>
            <a:off x="457200" y="1500174"/>
            <a:ext cx="8229600" cy="4824426"/>
          </a:xfrm>
        </p:spPr>
        <p:txBody>
          <a:bodyPr>
            <a:normAutofit/>
          </a:bodyPr>
          <a:lstStyle/>
          <a:p>
            <a:r>
              <a:rPr lang="ru-RU" sz="2400" u="sng" dirty="0">
                <a:solidFill>
                  <a:srgbClr val="C00000"/>
                </a:solidFill>
              </a:rPr>
              <a:t>1. Изменить слово:</a:t>
            </a:r>
          </a:p>
          <a:p>
            <a:endParaRPr lang="ru-RU" sz="2000" dirty="0"/>
          </a:p>
          <a:p>
            <a:r>
              <a:rPr lang="ru-RU" sz="2000" dirty="0">
                <a:solidFill>
                  <a:srgbClr val="0070C0"/>
                </a:solidFill>
              </a:rPr>
              <a:t>Существительные</a:t>
            </a:r>
          </a:p>
          <a:p>
            <a:r>
              <a:rPr lang="ru-RU" sz="1800" dirty="0">
                <a:solidFill>
                  <a:srgbClr val="7030A0"/>
                </a:solidFill>
              </a:rPr>
              <a:t>а)по числам  </a:t>
            </a:r>
            <a:r>
              <a:rPr lang="ru-RU" sz="1800" dirty="0"/>
              <a:t>/реки - река, ряды – ряд/</a:t>
            </a:r>
          </a:p>
          <a:p>
            <a:r>
              <a:rPr lang="ru-RU" sz="1800" dirty="0">
                <a:solidFill>
                  <a:srgbClr val="7030A0"/>
                </a:solidFill>
              </a:rPr>
              <a:t>б)по падежам </a:t>
            </a:r>
            <a:r>
              <a:rPr lang="ru-RU" sz="1800" dirty="0"/>
              <a:t>/порт – в порту/</a:t>
            </a:r>
          </a:p>
          <a:p>
            <a:endParaRPr lang="ru-RU" sz="1600" dirty="0"/>
          </a:p>
          <a:p>
            <a:r>
              <a:rPr lang="ru-RU" sz="2000" dirty="0">
                <a:solidFill>
                  <a:srgbClr val="0070C0"/>
                </a:solidFill>
              </a:rPr>
              <a:t>Прилагательные</a:t>
            </a:r>
          </a:p>
          <a:p>
            <a:r>
              <a:rPr lang="ru-RU" sz="1800" dirty="0">
                <a:solidFill>
                  <a:srgbClr val="7030A0"/>
                </a:solidFill>
              </a:rPr>
              <a:t>полная – краткая форма </a:t>
            </a:r>
            <a:r>
              <a:rPr lang="ru-RU" sz="1800" dirty="0"/>
              <a:t>/весёлый – весел/</a:t>
            </a:r>
          </a:p>
          <a:p>
            <a:endParaRPr lang="ru-RU" sz="1600" dirty="0"/>
          </a:p>
          <a:p>
            <a:r>
              <a:rPr lang="ru-RU" sz="2000" dirty="0">
                <a:solidFill>
                  <a:srgbClr val="0070C0"/>
                </a:solidFill>
              </a:rPr>
              <a:t>Глаголы</a:t>
            </a:r>
          </a:p>
          <a:p>
            <a:r>
              <a:rPr lang="ru-RU" sz="1800" dirty="0">
                <a:solidFill>
                  <a:srgbClr val="7030A0"/>
                </a:solidFill>
              </a:rPr>
              <a:t>а) по числам </a:t>
            </a:r>
            <a:r>
              <a:rPr lang="ru-RU" sz="1800" dirty="0"/>
              <a:t>/ходим – хожу/</a:t>
            </a:r>
          </a:p>
          <a:p>
            <a:r>
              <a:rPr lang="ru-RU" sz="1800" dirty="0">
                <a:solidFill>
                  <a:srgbClr val="7030A0"/>
                </a:solidFill>
              </a:rPr>
              <a:t>б)по родам </a:t>
            </a:r>
            <a:r>
              <a:rPr lang="ru-RU" sz="1800" dirty="0"/>
              <a:t>/принёс – принесла/</a:t>
            </a:r>
          </a:p>
          <a:p>
            <a:r>
              <a:rPr lang="ru-RU" sz="1800" dirty="0">
                <a:solidFill>
                  <a:srgbClr val="7030A0"/>
                </a:solidFill>
              </a:rPr>
              <a:t>в)по временам </a:t>
            </a:r>
            <a:r>
              <a:rPr lang="ru-RU" sz="1800" dirty="0"/>
              <a:t>/привяжет – привязал, варит – варил/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8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58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68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7800"/>
                            </p:stCondLst>
                            <p:childTnLst>
                              <p:par>
                                <p:cTn id="29" presetID="50" presetClass="entr" presetSubtype="0" decel="10000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8800"/>
                            </p:stCondLst>
                            <p:childTnLst>
                              <p:par>
                                <p:cTn id="35" presetID="50" presetClass="entr" presetSubtype="0" decel="10000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childTnLst>
                          </p:cTn>
                        </p:par>
                        <p:par>
                          <p:cTn id="40" fill="hold">
                            <p:stCondLst>
                              <p:cond delay="9800"/>
                            </p:stCondLst>
                            <p:childTnLst>
                              <p:par>
                                <p:cTn id="41" presetID="50" presetClass="entr" presetSubtype="0" decel="10000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4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7" end="7"/>
                                            </p:txEl>
                                          </p:spTgt>
                                        </p:tgtEl>
                                      </p:cBhvr>
                                    </p:animEffect>
                                  </p:childTnLst>
                                </p:cTn>
                              </p:par>
                            </p:childTnLst>
                          </p:cTn>
                        </p:par>
                        <p:par>
                          <p:cTn id="46" fill="hold">
                            <p:stCondLst>
                              <p:cond delay="10800"/>
                            </p:stCondLst>
                            <p:childTnLst>
                              <p:par>
                                <p:cTn id="47" presetID="50" presetClass="entr" presetSubtype="0" decel="10000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1000" fill="hold"/>
                                        <p:tgtEl>
                                          <p:spTgt spid="3">
                                            <p:txEl>
                                              <p:pRg st="9" end="9"/>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9" end="9"/>
                                            </p:txEl>
                                          </p:spTgt>
                                        </p:tgtEl>
                                      </p:cBhvr>
                                    </p:animEffect>
                                  </p:childTnLst>
                                </p:cTn>
                              </p:par>
                            </p:childTnLst>
                          </p:cTn>
                        </p:par>
                        <p:par>
                          <p:cTn id="52" fill="hold">
                            <p:stCondLst>
                              <p:cond delay="11800"/>
                            </p:stCondLst>
                            <p:childTnLst>
                              <p:par>
                                <p:cTn id="53" presetID="50" presetClass="entr" presetSubtype="0" decel="100000"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1000" fill="hold"/>
                                        <p:tgtEl>
                                          <p:spTgt spid="3">
                                            <p:txEl>
                                              <p:pRg st="10" end="10"/>
                                            </p:txEl>
                                          </p:spTgt>
                                        </p:tgtEl>
                                        <p:attrNameLst>
                                          <p:attrName>ppt_w</p:attrName>
                                        </p:attrNameLst>
                                      </p:cBhvr>
                                      <p:tavLst>
                                        <p:tav tm="0">
                                          <p:val>
                                            <p:strVal val="#ppt_w+.3"/>
                                          </p:val>
                                        </p:tav>
                                        <p:tav tm="100000">
                                          <p:val>
                                            <p:strVal val="#ppt_w"/>
                                          </p:val>
                                        </p:tav>
                                      </p:tavLst>
                                    </p:anim>
                                    <p:anim calcmode="lin" valueType="num">
                                      <p:cBhvr>
                                        <p:cTn id="56"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10" end="10"/>
                                            </p:txEl>
                                          </p:spTgt>
                                        </p:tgtEl>
                                      </p:cBhvr>
                                    </p:animEffect>
                                  </p:childTnLst>
                                </p:cTn>
                              </p:par>
                            </p:childTnLst>
                          </p:cTn>
                        </p:par>
                        <p:par>
                          <p:cTn id="58" fill="hold">
                            <p:stCondLst>
                              <p:cond delay="12800"/>
                            </p:stCondLst>
                            <p:childTnLst>
                              <p:par>
                                <p:cTn id="59" presetID="50" presetClass="entr" presetSubtype="0" decel="100000"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p:cTn id="61" dur="1000" fill="hold"/>
                                        <p:tgtEl>
                                          <p:spTgt spid="3">
                                            <p:txEl>
                                              <p:pRg st="11" end="11"/>
                                            </p:txEl>
                                          </p:spTgt>
                                        </p:tgtEl>
                                        <p:attrNameLst>
                                          <p:attrName>ppt_w</p:attrName>
                                        </p:attrNameLst>
                                      </p:cBhvr>
                                      <p:tavLst>
                                        <p:tav tm="0">
                                          <p:val>
                                            <p:strVal val="#ppt_w+.3"/>
                                          </p:val>
                                        </p:tav>
                                        <p:tav tm="100000">
                                          <p:val>
                                            <p:strVal val="#ppt_w"/>
                                          </p:val>
                                        </p:tav>
                                      </p:tavLst>
                                    </p:anim>
                                    <p:anim calcmode="lin" valueType="num">
                                      <p:cBhvr>
                                        <p:cTn id="62"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11" end="11"/>
                                            </p:txEl>
                                          </p:spTgt>
                                        </p:tgtEl>
                                      </p:cBhvr>
                                    </p:animEffect>
                                  </p:childTnLst>
                                </p:cTn>
                              </p:par>
                            </p:childTnLst>
                          </p:cTn>
                        </p:par>
                        <p:par>
                          <p:cTn id="64" fill="hold">
                            <p:stCondLst>
                              <p:cond delay="13800"/>
                            </p:stCondLst>
                            <p:childTnLst>
                              <p:par>
                                <p:cTn id="65" presetID="50" presetClass="entr" presetSubtype="0" decel="100000"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p:cTn id="67" dur="1000" fill="hold"/>
                                        <p:tgtEl>
                                          <p:spTgt spid="3">
                                            <p:txEl>
                                              <p:pRg st="12" end="12"/>
                                            </p:txEl>
                                          </p:spTgt>
                                        </p:tgtEl>
                                        <p:attrNameLst>
                                          <p:attrName>ppt_w</p:attrName>
                                        </p:attrNameLst>
                                      </p:cBhvr>
                                      <p:tavLst>
                                        <p:tav tm="0">
                                          <p:val>
                                            <p:strVal val="#ppt_w+.3"/>
                                          </p:val>
                                        </p:tav>
                                        <p:tav tm="100000">
                                          <p:val>
                                            <p:strVal val="#ppt_w"/>
                                          </p:val>
                                        </p:tav>
                                      </p:tavLst>
                                    </p:anim>
                                    <p:anim calcmode="lin" valueType="num">
                                      <p:cBhvr>
                                        <p:cTn id="68"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69"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38896"/>
          </a:xfrm>
        </p:spPr>
        <p:txBody>
          <a:bodyPr>
            <a:normAutofit fontScale="90000"/>
          </a:bodyPr>
          <a:lstStyle/>
          <a:p>
            <a:r>
              <a:rPr lang="ru-RU" dirty="0"/>
              <a:t> </a:t>
            </a:r>
          </a:p>
        </p:txBody>
      </p:sp>
      <p:sp>
        <p:nvSpPr>
          <p:cNvPr id="3" name="Содержимое 2"/>
          <p:cNvSpPr>
            <a:spLocks noGrp="1"/>
          </p:cNvSpPr>
          <p:nvPr>
            <p:ph idx="1"/>
          </p:nvPr>
        </p:nvSpPr>
        <p:spPr>
          <a:xfrm>
            <a:off x="457200" y="928670"/>
            <a:ext cx="8229600" cy="5395930"/>
          </a:xfrm>
        </p:spPr>
        <p:txBody>
          <a:bodyPr/>
          <a:lstStyle/>
          <a:p>
            <a:r>
              <a:rPr lang="ru-RU" sz="2400" dirty="0">
                <a:solidFill>
                  <a:srgbClr val="C00000"/>
                </a:solidFill>
              </a:rPr>
              <a:t>2.Подобрать родственное слово</a:t>
            </a:r>
          </a:p>
          <a:p>
            <a:endParaRPr lang="ru-RU" sz="2000" dirty="0"/>
          </a:p>
          <a:p>
            <a:r>
              <a:rPr lang="ru-RU" sz="2000" dirty="0">
                <a:solidFill>
                  <a:srgbClr val="0070C0"/>
                </a:solidFill>
              </a:rPr>
              <a:t>Слово другой части речи </a:t>
            </a:r>
            <a:r>
              <a:rPr lang="ru-RU" sz="1800" dirty="0"/>
              <a:t>/цвет – цветной, тёмный – темнота/</a:t>
            </a:r>
          </a:p>
          <a:p>
            <a:endParaRPr lang="ru-RU" sz="1800" dirty="0"/>
          </a:p>
          <a:p>
            <a:r>
              <a:rPr lang="ru-RU" sz="2000" dirty="0">
                <a:solidFill>
                  <a:srgbClr val="0070C0"/>
                </a:solidFill>
              </a:rPr>
              <a:t>Внутри одной части речи</a:t>
            </a:r>
          </a:p>
          <a:p>
            <a:r>
              <a:rPr lang="ru-RU" sz="1800" u="sng" dirty="0">
                <a:solidFill>
                  <a:srgbClr val="002060"/>
                </a:solidFill>
              </a:rPr>
              <a:t>а)существительное: </a:t>
            </a:r>
          </a:p>
          <a:p>
            <a:r>
              <a:rPr lang="ru-RU" sz="1800" dirty="0">
                <a:solidFill>
                  <a:srgbClr val="7030A0"/>
                </a:solidFill>
              </a:rPr>
              <a:t>  «большой – маленький» </a:t>
            </a:r>
            <a:r>
              <a:rPr lang="ru-RU" sz="1800" dirty="0"/>
              <a:t>/зёрнышко – зерно/</a:t>
            </a:r>
          </a:p>
          <a:p>
            <a:r>
              <a:rPr lang="ru-RU" sz="1800" dirty="0">
                <a:solidFill>
                  <a:srgbClr val="7030A0"/>
                </a:solidFill>
              </a:rPr>
              <a:t>« назови ласково» </a:t>
            </a:r>
            <a:r>
              <a:rPr lang="ru-RU" sz="1800" dirty="0"/>
              <a:t>/ноженька – нога/</a:t>
            </a:r>
          </a:p>
          <a:p>
            <a:endParaRPr lang="ru-RU" sz="1800" dirty="0"/>
          </a:p>
          <a:p>
            <a:r>
              <a:rPr lang="ru-RU" sz="1800" u="sng" dirty="0">
                <a:solidFill>
                  <a:srgbClr val="002060"/>
                </a:solidFill>
              </a:rPr>
              <a:t>б) глагол</a:t>
            </a:r>
          </a:p>
          <a:p>
            <a:r>
              <a:rPr lang="ru-RU" sz="1800" dirty="0">
                <a:solidFill>
                  <a:srgbClr val="7030A0"/>
                </a:solidFill>
              </a:rPr>
              <a:t>«без приставки» </a:t>
            </a:r>
            <a:r>
              <a:rPr lang="ru-RU" sz="1800" dirty="0"/>
              <a:t>/ходит – уходить/</a:t>
            </a:r>
          </a:p>
          <a:p>
            <a:r>
              <a:rPr lang="ru-RU" sz="1800" dirty="0">
                <a:solidFill>
                  <a:srgbClr val="7030A0"/>
                </a:solidFill>
              </a:rPr>
              <a:t>«другой вид» </a:t>
            </a:r>
            <a:r>
              <a:rPr lang="ru-RU" sz="1800" dirty="0"/>
              <a:t>/бегать – прибежать/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4" end="4"/>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5" end="5"/>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6" end="6"/>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7" end="7"/>
                                            </p:tx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1000" fill="hold"/>
                                        <p:tgtEl>
                                          <p:spTgt spid="3">
                                            <p:txEl>
                                              <p:pRg st="9" end="9"/>
                                            </p:txEl>
                                          </p:spTgt>
                                        </p:tgtEl>
                                        <p:attrNameLst>
                                          <p:attrName>ppt_w</p:attrName>
                                        </p:attrNameLst>
                                      </p:cBhvr>
                                      <p:tavLst>
                                        <p:tav tm="0">
                                          <p:val>
                                            <p:strVal val="#ppt_w+.3"/>
                                          </p:val>
                                        </p:tav>
                                        <p:tav tm="100000">
                                          <p:val>
                                            <p:strVal val="#ppt_w"/>
                                          </p:val>
                                        </p:tav>
                                      </p:tavLst>
                                    </p:anim>
                                    <p:anim calcmode="lin" valueType="num">
                                      <p:cBhvr>
                                        <p:cTn id="44"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9" end="9"/>
                                            </p:txEl>
                                          </p:spTgt>
                                        </p:tgtEl>
                                      </p:cBhvr>
                                    </p:animEffect>
                                  </p:childTnLst>
                                </p:cTn>
                              </p:par>
                            </p:childTnLst>
                          </p:cTn>
                        </p:par>
                        <p:par>
                          <p:cTn id="46" fill="hold">
                            <p:stCondLst>
                              <p:cond delay="7000"/>
                            </p:stCondLst>
                            <p:childTnLst>
                              <p:par>
                                <p:cTn id="47" presetID="50" presetClass="entr" presetSubtype="0" decel="100000" fill="hold" grpId="0"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1000" fill="hold"/>
                                        <p:tgtEl>
                                          <p:spTgt spid="3">
                                            <p:txEl>
                                              <p:pRg st="10" end="10"/>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10" end="10"/>
                                            </p:txEl>
                                          </p:spTgt>
                                        </p:tgtEl>
                                      </p:cBhvr>
                                    </p:animEffect>
                                  </p:childTnLst>
                                </p:cTn>
                              </p:par>
                            </p:childTnLst>
                          </p:cTn>
                        </p:par>
                        <p:par>
                          <p:cTn id="52" fill="hold">
                            <p:stCondLst>
                              <p:cond delay="8000"/>
                            </p:stCondLst>
                            <p:childTnLst>
                              <p:par>
                                <p:cTn id="53" presetID="50" presetClass="entr" presetSubtype="0" decel="100000"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p:cTn id="55" dur="1000" fill="hold"/>
                                        <p:tgtEl>
                                          <p:spTgt spid="3">
                                            <p:txEl>
                                              <p:pRg st="11" end="11"/>
                                            </p:txEl>
                                          </p:spTgt>
                                        </p:tgtEl>
                                        <p:attrNameLst>
                                          <p:attrName>ppt_w</p:attrName>
                                        </p:attrNameLst>
                                      </p:cBhvr>
                                      <p:tavLst>
                                        <p:tav tm="0">
                                          <p:val>
                                            <p:strVal val="#ppt_w+.3"/>
                                          </p:val>
                                        </p:tav>
                                        <p:tav tm="100000">
                                          <p:val>
                                            <p:strVal val="#ppt_w"/>
                                          </p:val>
                                        </p:tav>
                                      </p:tavLst>
                                    </p:anim>
                                    <p:anim calcmode="lin" valueType="num">
                                      <p:cBhvr>
                                        <p:cTn id="56"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38896"/>
          </a:xfrm>
        </p:spPr>
        <p:txBody>
          <a:bodyPr>
            <a:noAutofit/>
          </a:bodyPr>
          <a:lstStyle/>
          <a:p>
            <a:r>
              <a:rPr lang="ru-RU" sz="2800" dirty="0"/>
              <a:t>Рифмовки</a:t>
            </a:r>
          </a:p>
        </p:txBody>
      </p:sp>
      <p:sp>
        <p:nvSpPr>
          <p:cNvPr id="3" name="Содержимое 2"/>
          <p:cNvSpPr>
            <a:spLocks noGrp="1"/>
          </p:cNvSpPr>
          <p:nvPr>
            <p:ph idx="1"/>
          </p:nvPr>
        </p:nvSpPr>
        <p:spPr>
          <a:xfrm>
            <a:off x="457200" y="1285860"/>
            <a:ext cx="8229600" cy="5038740"/>
          </a:xfrm>
        </p:spPr>
        <p:txBody>
          <a:bodyPr/>
          <a:lstStyle/>
          <a:p>
            <a:r>
              <a:rPr lang="ru-RU" sz="2000" dirty="0"/>
              <a:t> В жизни трудящихся звуков               Гласные и согласные</a:t>
            </a:r>
          </a:p>
          <a:p>
            <a:pPr>
              <a:buNone/>
            </a:pPr>
            <a:r>
              <a:rPr lang="ru-RU" sz="2000" dirty="0"/>
              <a:t>      Разное может случиться                     Бывают такие опасные!</a:t>
            </a:r>
          </a:p>
          <a:p>
            <a:pPr>
              <a:buNone/>
            </a:pPr>
            <a:r>
              <a:rPr lang="ru-RU" sz="2000" dirty="0"/>
              <a:t>      Могут они оказаться                            Звук очень ясно слышится,</a:t>
            </a:r>
          </a:p>
          <a:p>
            <a:pPr>
              <a:buNone/>
            </a:pPr>
            <a:r>
              <a:rPr lang="ru-RU" sz="2000" dirty="0"/>
              <a:t>      В слабой и сильной позиции.            А буква другая пишется.</a:t>
            </a:r>
          </a:p>
          <a:p>
            <a:pPr>
              <a:buNone/>
            </a:pPr>
            <a:endParaRPr lang="ru-RU" sz="2000" dirty="0"/>
          </a:p>
          <a:p>
            <a:pPr>
              <a:buNone/>
            </a:pPr>
            <a:r>
              <a:rPr lang="ru-RU" sz="2000" dirty="0"/>
              <a:t>                                      Проникнув в тайны фонемы</a:t>
            </a:r>
          </a:p>
          <a:p>
            <a:pPr>
              <a:buNone/>
            </a:pPr>
            <a:r>
              <a:rPr lang="ru-RU" dirty="0"/>
              <a:t>                              </a:t>
            </a:r>
            <a:r>
              <a:rPr lang="ru-RU" sz="2000" dirty="0"/>
              <a:t>Осилим мы эти проблемы.</a:t>
            </a:r>
          </a:p>
          <a:p>
            <a:pPr>
              <a:buNone/>
            </a:pPr>
            <a:endParaRPr lang="ru-RU" sz="2000" dirty="0"/>
          </a:p>
          <a:p>
            <a:pPr>
              <a:buNone/>
            </a:pPr>
            <a:r>
              <a:rPr lang="ru-RU" sz="2000" dirty="0"/>
              <a:t>      Если буква гласная                                Парные согласные</a:t>
            </a:r>
          </a:p>
          <a:p>
            <a:pPr>
              <a:buNone/>
            </a:pPr>
            <a:r>
              <a:rPr lang="ru-RU" sz="2000" dirty="0"/>
              <a:t>      Вызвала сомнение,                                Самые опасные.</a:t>
            </a:r>
          </a:p>
          <a:p>
            <a:pPr>
              <a:buNone/>
            </a:pPr>
            <a:r>
              <a:rPr lang="ru-RU" sz="2000" dirty="0"/>
              <a:t>      Ты её немедленно                                  Слово смело изменяй:</a:t>
            </a:r>
          </a:p>
          <a:p>
            <a:pPr>
              <a:buNone/>
            </a:pPr>
            <a:r>
              <a:rPr lang="ru-RU" sz="2000" dirty="0"/>
              <a:t>      Ставь под ударение.                               Рядом гласный подставляй.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50"/>
                            </p:stCondLst>
                            <p:childTnLst>
                              <p:par>
                                <p:cTn id="13" presetID="54" presetClass="entr" presetSubtype="0" accel="10000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0" end="0"/>
                                            </p:txEl>
                                          </p:spTgt>
                                        </p:tgtEl>
                                      </p:cBhvr>
                                    </p:animEffect>
                                  </p:childTnLst>
                                </p:cTn>
                              </p:par>
                            </p:childTnLst>
                          </p:cTn>
                        </p:par>
                        <p:par>
                          <p:cTn id="20" fill="hold">
                            <p:stCondLst>
                              <p:cond delay="1350"/>
                            </p:stCondLst>
                            <p:childTnLst>
                              <p:par>
                                <p:cTn id="21" presetID="54" presetClass="entr" presetSubtype="0" accel="10000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1" end="1"/>
                                            </p:txEl>
                                          </p:spTgt>
                                        </p:tgtEl>
                                      </p:cBhvr>
                                    </p:animEffect>
                                  </p:childTnLst>
                                </p:cTn>
                              </p:par>
                            </p:childTnLst>
                          </p:cTn>
                        </p:par>
                        <p:par>
                          <p:cTn id="28" fill="hold">
                            <p:stCondLst>
                              <p:cond delay="1850"/>
                            </p:stCondLst>
                            <p:childTnLst>
                              <p:par>
                                <p:cTn id="29" presetID="54" presetClass="entr" presetSubtype="0" accel="10000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5" dur="500"/>
                                        <p:tgtEl>
                                          <p:spTgt spid="3">
                                            <p:txEl>
                                              <p:pRg st="2" end="2"/>
                                            </p:txEl>
                                          </p:spTgt>
                                        </p:tgtEl>
                                      </p:cBhvr>
                                    </p:animEffect>
                                  </p:childTnLst>
                                </p:cTn>
                              </p:par>
                            </p:childTnLst>
                          </p:cTn>
                        </p:par>
                        <p:par>
                          <p:cTn id="36" fill="hold">
                            <p:stCondLst>
                              <p:cond delay="2350"/>
                            </p:stCondLst>
                            <p:childTnLst>
                              <p:par>
                                <p:cTn id="37" presetID="54" presetClass="entr" presetSubtype="0" accel="100000" fill="hold" grpId="0" nodeType="after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3">
                                            <p:txEl>
                                              <p:pRg st="3" end="3"/>
                                            </p:txEl>
                                          </p:spTgt>
                                        </p:tgtEl>
                                      </p:cBhvr>
                                    </p:animEffect>
                                  </p:childTnLst>
                                </p:cTn>
                              </p:par>
                            </p:childTnLst>
                          </p:cTn>
                        </p:par>
                        <p:par>
                          <p:cTn id="44" fill="hold">
                            <p:stCondLst>
                              <p:cond delay="2850"/>
                            </p:stCondLst>
                            <p:childTnLst>
                              <p:par>
                                <p:cTn id="45" presetID="54" presetClass="entr" presetSubtype="0" accel="100000"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3">
                                            <p:txEl>
                                              <p:pRg st="5" end="5"/>
                                            </p:txEl>
                                          </p:spTgt>
                                        </p:tgtEl>
                                      </p:cBhvr>
                                    </p:animEffect>
                                  </p:childTnLst>
                                </p:cTn>
                              </p:par>
                            </p:childTnLst>
                          </p:cTn>
                        </p:par>
                        <p:par>
                          <p:cTn id="52" fill="hold">
                            <p:stCondLst>
                              <p:cond delay="3350"/>
                            </p:stCondLst>
                            <p:childTnLst>
                              <p:par>
                                <p:cTn id="53" presetID="54" presetClass="entr" presetSubtype="0" accel="100000" fill="hold" grpId="0"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6"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7"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9" dur="500"/>
                                        <p:tgtEl>
                                          <p:spTgt spid="3">
                                            <p:txEl>
                                              <p:pRg st="6" end="6"/>
                                            </p:txEl>
                                          </p:spTgt>
                                        </p:tgtEl>
                                      </p:cBhvr>
                                    </p:animEffect>
                                  </p:childTnLst>
                                </p:cTn>
                              </p:par>
                            </p:childTnLst>
                          </p:cTn>
                        </p:par>
                        <p:par>
                          <p:cTn id="60" fill="hold">
                            <p:stCondLst>
                              <p:cond delay="3850"/>
                            </p:stCondLst>
                            <p:childTnLst>
                              <p:par>
                                <p:cTn id="61" presetID="54" presetClass="entr" presetSubtype="0" accel="100000" fill="hold" grpId="0"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500"/>
                                        <p:tgtEl>
                                          <p:spTgt spid="3">
                                            <p:txEl>
                                              <p:pRg st="8" end="8"/>
                                            </p:txEl>
                                          </p:spTgt>
                                        </p:tgtEl>
                                      </p:cBhvr>
                                    </p:animEffect>
                                  </p:childTnLst>
                                </p:cTn>
                              </p:par>
                            </p:childTnLst>
                          </p:cTn>
                        </p:par>
                        <p:par>
                          <p:cTn id="68" fill="hold">
                            <p:stCondLst>
                              <p:cond delay="4350"/>
                            </p:stCondLst>
                            <p:childTnLst>
                              <p:par>
                                <p:cTn id="69" presetID="54" presetClass="entr" presetSubtype="0" accel="100000" fill="hold" grpId="0" nodeType="after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72"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73"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74"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5" dur="500"/>
                                        <p:tgtEl>
                                          <p:spTgt spid="3">
                                            <p:txEl>
                                              <p:pRg st="9" end="9"/>
                                            </p:txEl>
                                          </p:spTgt>
                                        </p:tgtEl>
                                      </p:cBhvr>
                                    </p:animEffect>
                                  </p:childTnLst>
                                </p:cTn>
                              </p:par>
                            </p:childTnLst>
                          </p:cTn>
                        </p:par>
                        <p:par>
                          <p:cTn id="76" fill="hold">
                            <p:stCondLst>
                              <p:cond delay="4850"/>
                            </p:stCondLst>
                            <p:childTnLst>
                              <p:par>
                                <p:cTn id="77" presetID="54" presetClass="entr" presetSubtype="0" accel="100000" fill="hold" grpId="0" nodeType="after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p:cTn id="79"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80"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81"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2"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83" dur="500"/>
                                        <p:tgtEl>
                                          <p:spTgt spid="3">
                                            <p:txEl>
                                              <p:pRg st="10" end="10"/>
                                            </p:txEl>
                                          </p:spTgt>
                                        </p:tgtEl>
                                      </p:cBhvr>
                                    </p:animEffect>
                                  </p:childTnLst>
                                </p:cTn>
                              </p:par>
                            </p:childTnLst>
                          </p:cTn>
                        </p:par>
                        <p:par>
                          <p:cTn id="84" fill="hold">
                            <p:stCondLst>
                              <p:cond delay="5350"/>
                            </p:stCondLst>
                            <p:childTnLst>
                              <p:par>
                                <p:cTn id="85" presetID="54" presetClass="entr" presetSubtype="0" accel="100000" fill="hold" grpId="0" nodeType="after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 calcmode="lin" valueType="num">
                                      <p:cBhvr>
                                        <p:cTn id="87" dur="5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88"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89"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90"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9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6643734" cy="428628"/>
          </a:xfrm>
        </p:spPr>
        <p:txBody>
          <a:bodyPr>
            <a:normAutofit fontScale="90000"/>
          </a:bodyPr>
          <a:lstStyle/>
          <a:p>
            <a:r>
              <a:rPr lang="ru-RU" sz="2400" dirty="0"/>
              <a:t> </a:t>
            </a:r>
            <a:r>
              <a:rPr lang="ru-RU" sz="3100" dirty="0"/>
              <a:t>Виды </a:t>
            </a:r>
            <a:r>
              <a:rPr lang="ru-RU" sz="2400" dirty="0"/>
              <a:t> </a:t>
            </a:r>
            <a:r>
              <a:rPr lang="ru-RU" sz="3100" dirty="0"/>
              <a:t>упражнений        </a:t>
            </a:r>
          </a:p>
        </p:txBody>
      </p:sp>
      <p:graphicFrame>
        <p:nvGraphicFramePr>
          <p:cNvPr id="5" name="Содержимое 4"/>
          <p:cNvGraphicFramePr>
            <a:graphicFrameLocks noGrp="1"/>
          </p:cNvGraphicFramePr>
          <p:nvPr>
            <p:ph idx="1"/>
          </p:nvPr>
        </p:nvGraphicFramePr>
        <p:xfrm>
          <a:off x="457200" y="1571626"/>
          <a:ext cx="7686676" cy="4857769"/>
        </p:xfrm>
        <a:graphic>
          <a:graphicData uri="http://schemas.openxmlformats.org/drawingml/2006/table">
            <a:tbl>
              <a:tblPr firstRow="1" bandRow="1">
                <a:tableStyleId>{5C22544A-7EE6-4342-B048-85BDC9FD1C3A}</a:tableStyleId>
              </a:tblPr>
              <a:tblGrid>
                <a:gridCol w="3843338">
                  <a:extLst>
                    <a:ext uri="{9D8B030D-6E8A-4147-A177-3AD203B41FA5}">
                      <a16:colId xmlns:a16="http://schemas.microsoft.com/office/drawing/2014/main" val="20000"/>
                    </a:ext>
                  </a:extLst>
                </a:gridCol>
                <a:gridCol w="3843338">
                  <a:extLst>
                    <a:ext uri="{9D8B030D-6E8A-4147-A177-3AD203B41FA5}">
                      <a16:colId xmlns:a16="http://schemas.microsoft.com/office/drawing/2014/main" val="20001"/>
                    </a:ext>
                  </a:extLst>
                </a:gridCol>
              </a:tblGrid>
              <a:tr h="693967">
                <a:tc>
                  <a:txBody>
                    <a:bodyPr/>
                    <a:lstStyle/>
                    <a:p>
                      <a:r>
                        <a:rPr lang="ru-RU" dirty="0"/>
                        <a:t>                   Упражнения</a:t>
                      </a:r>
                    </a:p>
                  </a:txBody>
                  <a:tcPr/>
                </a:tc>
                <a:tc>
                  <a:txBody>
                    <a:bodyPr/>
                    <a:lstStyle/>
                    <a:p>
                      <a:r>
                        <a:rPr lang="ru-RU" dirty="0"/>
                        <a:t>       Дидактическая задача</a:t>
                      </a:r>
                    </a:p>
                  </a:txBody>
                  <a:tcPr/>
                </a:tc>
                <a:extLst>
                  <a:ext uri="{0D108BD9-81ED-4DB2-BD59-A6C34878D82A}">
                    <a16:rowId xmlns:a16="http://schemas.microsoft.com/office/drawing/2014/main" val="10000"/>
                  </a:ext>
                </a:extLst>
              </a:tr>
              <a:tr h="693967">
                <a:tc>
                  <a:txBody>
                    <a:bodyPr/>
                    <a:lstStyle/>
                    <a:p>
                      <a:r>
                        <a:rPr lang="ru-RU" dirty="0"/>
                        <a:t>Подготовительные</a:t>
                      </a:r>
                    </a:p>
                  </a:txBody>
                  <a:tcPr/>
                </a:tc>
                <a:tc>
                  <a:txBody>
                    <a:bodyPr/>
                    <a:lstStyle/>
                    <a:p>
                      <a:r>
                        <a:rPr lang="ru-RU" dirty="0"/>
                        <a:t>Актуализация опорных знаний</a:t>
                      </a:r>
                      <a:r>
                        <a:rPr lang="ru-RU" baseline="0" dirty="0"/>
                        <a:t> и навыков</a:t>
                      </a:r>
                      <a:endParaRPr lang="ru-RU" dirty="0"/>
                    </a:p>
                  </a:txBody>
                  <a:tcPr/>
                </a:tc>
                <a:extLst>
                  <a:ext uri="{0D108BD9-81ED-4DB2-BD59-A6C34878D82A}">
                    <a16:rowId xmlns:a16="http://schemas.microsoft.com/office/drawing/2014/main" val="10001"/>
                  </a:ext>
                </a:extLst>
              </a:tr>
              <a:tr h="693967">
                <a:tc>
                  <a:txBody>
                    <a:bodyPr/>
                    <a:lstStyle/>
                    <a:p>
                      <a:r>
                        <a:rPr lang="ru-RU" dirty="0"/>
                        <a:t>Вводные (познавательные, мотивационные)</a:t>
                      </a:r>
                    </a:p>
                  </a:txBody>
                  <a:tcPr/>
                </a:tc>
                <a:tc>
                  <a:txBody>
                    <a:bodyPr/>
                    <a:lstStyle/>
                    <a:p>
                      <a:r>
                        <a:rPr lang="ru-RU" dirty="0"/>
                        <a:t>Усвоение знаний (правил, понятий)</a:t>
                      </a:r>
                    </a:p>
                  </a:txBody>
                  <a:tcPr/>
                </a:tc>
                <a:extLst>
                  <a:ext uri="{0D108BD9-81ED-4DB2-BD59-A6C34878D82A}">
                    <a16:rowId xmlns:a16="http://schemas.microsoft.com/office/drawing/2014/main" val="10002"/>
                  </a:ext>
                </a:extLst>
              </a:tr>
              <a:tr h="693967">
                <a:tc>
                  <a:txBody>
                    <a:bodyPr/>
                    <a:lstStyle/>
                    <a:p>
                      <a:r>
                        <a:rPr lang="ru-RU" dirty="0"/>
                        <a:t>Пробные</a:t>
                      </a:r>
                    </a:p>
                  </a:txBody>
                  <a:tcPr/>
                </a:tc>
                <a:tc>
                  <a:txBody>
                    <a:bodyPr/>
                    <a:lstStyle/>
                    <a:p>
                      <a:r>
                        <a:rPr lang="ru-RU" dirty="0"/>
                        <a:t>Первичное применение знаний</a:t>
                      </a:r>
                    </a:p>
                  </a:txBody>
                  <a:tcPr/>
                </a:tc>
                <a:extLst>
                  <a:ext uri="{0D108BD9-81ED-4DB2-BD59-A6C34878D82A}">
                    <a16:rowId xmlns:a16="http://schemas.microsoft.com/office/drawing/2014/main" val="10003"/>
                  </a:ext>
                </a:extLst>
              </a:tr>
              <a:tr h="693967">
                <a:tc>
                  <a:txBody>
                    <a:bodyPr/>
                    <a:lstStyle/>
                    <a:p>
                      <a:r>
                        <a:rPr lang="ru-RU" dirty="0"/>
                        <a:t>Тренировочные</a:t>
                      </a:r>
                      <a:r>
                        <a:rPr lang="ru-RU" baseline="0" dirty="0"/>
                        <a:t> (по образцу, инструкции,  заданию)</a:t>
                      </a:r>
                      <a:endParaRPr lang="ru-RU" dirty="0"/>
                    </a:p>
                  </a:txBody>
                  <a:tcPr/>
                </a:tc>
                <a:tc>
                  <a:txBody>
                    <a:bodyPr/>
                    <a:lstStyle/>
                    <a:p>
                      <a:r>
                        <a:rPr lang="ru-RU" dirty="0"/>
                        <a:t>Овладение навыками</a:t>
                      </a:r>
                      <a:r>
                        <a:rPr lang="ru-RU" baseline="0" dirty="0"/>
                        <a:t> </a:t>
                      </a:r>
                      <a:r>
                        <a:rPr lang="ru-RU" dirty="0"/>
                        <a:t> в стандартных</a:t>
                      </a:r>
                      <a:r>
                        <a:rPr lang="ru-RU" baseline="0" dirty="0"/>
                        <a:t>  условиях</a:t>
                      </a:r>
                      <a:endParaRPr lang="ru-RU" dirty="0"/>
                    </a:p>
                  </a:txBody>
                  <a:tcPr/>
                </a:tc>
                <a:extLst>
                  <a:ext uri="{0D108BD9-81ED-4DB2-BD59-A6C34878D82A}">
                    <a16:rowId xmlns:a16="http://schemas.microsoft.com/office/drawing/2014/main" val="10004"/>
                  </a:ext>
                </a:extLst>
              </a:tr>
              <a:tr h="693967">
                <a:tc>
                  <a:txBody>
                    <a:bodyPr/>
                    <a:lstStyle/>
                    <a:p>
                      <a:r>
                        <a:rPr lang="ru-RU" dirty="0"/>
                        <a:t>Творческие</a:t>
                      </a:r>
                    </a:p>
                  </a:txBody>
                  <a:tcPr/>
                </a:tc>
                <a:tc>
                  <a:txBody>
                    <a:bodyPr/>
                    <a:lstStyle/>
                    <a:p>
                      <a:r>
                        <a:rPr lang="ru-RU" dirty="0"/>
                        <a:t>Творческий перенос знаний и навыков</a:t>
                      </a:r>
                      <a:r>
                        <a:rPr lang="ru-RU" baseline="0" dirty="0"/>
                        <a:t> в нестандартные условия</a:t>
                      </a:r>
                      <a:endParaRPr lang="ru-RU" dirty="0"/>
                    </a:p>
                  </a:txBody>
                  <a:tcPr/>
                </a:tc>
                <a:extLst>
                  <a:ext uri="{0D108BD9-81ED-4DB2-BD59-A6C34878D82A}">
                    <a16:rowId xmlns:a16="http://schemas.microsoft.com/office/drawing/2014/main" val="10005"/>
                  </a:ext>
                </a:extLst>
              </a:tr>
              <a:tr h="693967">
                <a:tc>
                  <a:txBody>
                    <a:bodyPr/>
                    <a:lstStyle/>
                    <a:p>
                      <a:r>
                        <a:rPr lang="ru-RU" dirty="0"/>
                        <a:t>Контрольные</a:t>
                      </a:r>
                    </a:p>
                  </a:txBody>
                  <a:tcPr/>
                </a:tc>
                <a:tc>
                  <a:txBody>
                    <a:bodyPr/>
                    <a:lstStyle/>
                    <a:p>
                      <a:r>
                        <a:rPr lang="ru-RU" dirty="0"/>
                        <a:t>Контроль, коррекция навыков и умений</a:t>
                      </a: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300"/>
                            </p:stCondLst>
                            <p:childTnLst>
                              <p:par>
                                <p:cTn id="12" presetID="1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871</TotalTime>
  <Words>1135</Words>
  <Application>Microsoft Office PowerPoint</Application>
  <PresentationFormat>Экран (4:3)</PresentationFormat>
  <Paragraphs>214</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Calibri</vt:lpstr>
      <vt:lpstr>Constantia</vt:lpstr>
      <vt:lpstr>Wingdings 2</vt:lpstr>
      <vt:lpstr>Поток</vt:lpstr>
      <vt:lpstr>Формирование орфографических навыков</vt:lpstr>
      <vt:lpstr>Актуальность: проблема орфографической грамотности учащихся остается одной из центральных проблем обучения русскому языку. Особо важное значение имеет выработка орфографических навыков, основанных на сознательном использовании грамматических знаний, применение орфографических правил, предполагающих активную мыслительную деятельность учащихся. </vt:lpstr>
      <vt:lpstr>                       Орфограммы </vt:lpstr>
      <vt:lpstr>Памятки</vt:lpstr>
      <vt:lpstr>Презентация PowerPoint</vt:lpstr>
      <vt:lpstr>Способы проверки</vt:lpstr>
      <vt:lpstr> </vt:lpstr>
      <vt:lpstr>Рифмовки</vt:lpstr>
      <vt:lpstr> Виды  упражнений        </vt:lpstr>
      <vt:lpstr>Подбери к каждому слову родственные</vt:lpstr>
      <vt:lpstr>Помоги Чиполлино собрать урожай</vt:lpstr>
      <vt:lpstr>Разноуровневые задания</vt:lpstr>
      <vt:lpstr>Правильно заполни клетки</vt:lpstr>
      <vt:lpstr>Вставь пропущенные буквы, объясни</vt:lpstr>
      <vt:lpstr>Картинный диктант</vt:lpstr>
      <vt:lpstr>Орфографические пятиминутки</vt:lpstr>
      <vt:lpstr>Ребусы</vt:lpstr>
      <vt:lpstr>Ребусы</vt:lpstr>
      <vt:lpstr>В корзинку попадут только неиспорченные овощи</vt:lpstr>
      <vt:lpstr>В корзинку попадут только неиспорченные овощи</vt:lpstr>
      <vt:lpstr>Исправь  ошибки</vt:lpstr>
      <vt:lpstr>Заключение</vt:lpstr>
      <vt:lpstr>             До свидания</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Орфограммы в корне</dc:title>
  <dc:creator>User</dc:creator>
  <cp:lastModifiedBy>Серёга-ПК</cp:lastModifiedBy>
  <cp:revision>99</cp:revision>
  <dcterms:created xsi:type="dcterms:W3CDTF">2010-11-02T16:40:02Z</dcterms:created>
  <dcterms:modified xsi:type="dcterms:W3CDTF">2018-08-23T18:15:47Z</dcterms:modified>
</cp:coreProperties>
</file>