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58" r:id="rId2"/>
    <p:sldId id="269" r:id="rId3"/>
    <p:sldId id="270" r:id="rId4"/>
    <p:sldId id="271" r:id="rId5"/>
    <p:sldId id="273" r:id="rId6"/>
    <p:sldId id="268" r:id="rId7"/>
    <p:sldId id="259" r:id="rId8"/>
    <p:sldId id="265" r:id="rId9"/>
    <p:sldId id="272" r:id="rId10"/>
    <p:sldId id="266" r:id="rId11"/>
    <p:sldId id="267" r:id="rId12"/>
    <p:sldId id="262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3" autoAdjust="0"/>
    <p:restoredTop sz="94348" autoAdjust="0"/>
  </p:normalViewPr>
  <p:slideViewPr>
    <p:cSldViewPr>
      <p:cViewPr varScale="1">
        <p:scale>
          <a:sx n="70" d="100"/>
          <a:sy n="70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82;%20&#1072;&#1090;&#1090;&#1077;&#1089;&#1090;&#1072;&#1094;&#1080;&#1080;\&#1076;&#1080;&#1072;&#1075;&#1088;&#1072;&#1084;&#1084;&#1099;%20&#1082;%20&#1072;&#1090;&#1090;&#1077;&#1089;&#1090;&#1072;&#1094;&#1080;&#1080;%20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справились с задачей  (%)</c:v>
                </c:pt>
              </c:strCache>
            </c:strRef>
          </c:tx>
          <c:invertIfNegative val="0"/>
          <c:cat>
            <c:strRef>
              <c:f>Лист1!$A$2:$A$8</c:f>
              <c:strCache>
                <c:ptCount val="7"/>
                <c:pt idx="0">
                  <c:v>контр раб 1</c:v>
                </c:pt>
                <c:pt idx="1">
                  <c:v>контр. раб. 2</c:v>
                </c:pt>
                <c:pt idx="2">
                  <c:v>контр. раб. 3</c:v>
                </c:pt>
                <c:pt idx="3">
                  <c:v>контр. раб. 4</c:v>
                </c:pt>
                <c:pt idx="4">
                  <c:v>контр. раб. 5</c:v>
                </c:pt>
                <c:pt idx="5">
                  <c:v>контр. раб. 6</c:v>
                </c:pt>
                <c:pt idx="6">
                  <c:v>контр. раб. 7</c:v>
                </c:pt>
              </c:strCache>
            </c:strRef>
          </c:cat>
          <c:val>
            <c:numRef>
              <c:f>Лист1!$C$2:$C$8</c:f>
              <c:numCache>
                <c:formatCode>0%</c:formatCode>
                <c:ptCount val="7"/>
                <c:pt idx="0">
                  <c:v>0.8</c:v>
                </c:pt>
                <c:pt idx="1">
                  <c:v>0.87000000000000055</c:v>
                </c:pt>
                <c:pt idx="2">
                  <c:v>0.83000000000000052</c:v>
                </c:pt>
                <c:pt idx="3">
                  <c:v>0.9</c:v>
                </c:pt>
                <c:pt idx="4">
                  <c:v>0.9700000000000002</c:v>
                </c:pt>
                <c:pt idx="5">
                  <c:v>1</c:v>
                </c:pt>
                <c:pt idx="6">
                  <c:v>0.9700000000000002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8E-43EE-AE7D-6092296365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75488"/>
        <c:axId val="80412672"/>
      </c:barChart>
      <c:catAx>
        <c:axId val="74975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0412672"/>
        <c:crosses val="autoZero"/>
        <c:auto val="1"/>
        <c:lblAlgn val="ctr"/>
        <c:lblOffset val="100"/>
        <c:noMultiLvlLbl val="0"/>
      </c:catAx>
      <c:valAx>
        <c:axId val="8041267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49754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E7601-2D04-4C62-BF11-500A8DBEAD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AD8B42-474D-46A1-A936-E0F75BB102BC}">
      <dgm:prSet phldrT="[Текст]" phldr="1"/>
      <dgm:spPr/>
      <dgm:t>
        <a:bodyPr/>
        <a:lstStyle/>
        <a:p>
          <a:endParaRPr lang="ru-RU" dirty="0"/>
        </a:p>
      </dgm:t>
    </dgm:pt>
    <dgm:pt modelId="{C44757BF-F533-46CE-8B16-41C4FF6E03CC}" type="parTrans" cxnId="{9E095BB9-CFDE-422C-AF60-C4F6411C4F15}">
      <dgm:prSet/>
      <dgm:spPr/>
      <dgm:t>
        <a:bodyPr/>
        <a:lstStyle/>
        <a:p>
          <a:endParaRPr lang="ru-RU"/>
        </a:p>
      </dgm:t>
    </dgm:pt>
    <dgm:pt modelId="{3654F85B-9A7C-414A-AE2C-F9BE59B78A91}" type="sibTrans" cxnId="{9E095BB9-CFDE-422C-AF60-C4F6411C4F15}">
      <dgm:prSet/>
      <dgm:spPr/>
      <dgm:t>
        <a:bodyPr/>
        <a:lstStyle/>
        <a:p>
          <a:endParaRPr lang="ru-RU"/>
        </a:p>
      </dgm:t>
    </dgm:pt>
    <dgm:pt modelId="{9A8A8977-F517-4C4F-B4FD-F5FFC02555A3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Технология личностно-ориентированного обучения</a:t>
          </a:r>
        </a:p>
      </dgm:t>
    </dgm:pt>
    <dgm:pt modelId="{5435940D-66E8-42EB-BE78-FC044868AEB7}" type="parTrans" cxnId="{F910EC24-569F-47C3-85B9-D73E31470E1B}">
      <dgm:prSet/>
      <dgm:spPr/>
      <dgm:t>
        <a:bodyPr/>
        <a:lstStyle/>
        <a:p>
          <a:endParaRPr lang="ru-RU"/>
        </a:p>
      </dgm:t>
    </dgm:pt>
    <dgm:pt modelId="{C2551D66-4440-4FB3-B79A-007BC6A57E9A}" type="sibTrans" cxnId="{F910EC24-569F-47C3-85B9-D73E31470E1B}">
      <dgm:prSet/>
      <dgm:spPr/>
      <dgm:t>
        <a:bodyPr/>
        <a:lstStyle/>
        <a:p>
          <a:endParaRPr lang="ru-RU"/>
        </a:p>
      </dgm:t>
    </dgm:pt>
    <dgm:pt modelId="{C5A1EB8F-C733-45E6-95BE-B2FA1A735131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Дифференцированное обучение</a:t>
          </a:r>
        </a:p>
      </dgm:t>
    </dgm:pt>
    <dgm:pt modelId="{C25B7763-55A9-42A5-BB6E-4ED3FE82E252}" type="parTrans" cxnId="{BE2F1408-276B-449D-9D9F-8B7DD3FF9576}">
      <dgm:prSet/>
      <dgm:spPr/>
      <dgm:t>
        <a:bodyPr/>
        <a:lstStyle/>
        <a:p>
          <a:endParaRPr lang="ru-RU"/>
        </a:p>
      </dgm:t>
    </dgm:pt>
    <dgm:pt modelId="{88E462E6-2EB7-4AA7-8D54-25FCE7350F37}" type="sibTrans" cxnId="{BE2F1408-276B-449D-9D9F-8B7DD3FF9576}">
      <dgm:prSet/>
      <dgm:spPr/>
      <dgm:t>
        <a:bodyPr/>
        <a:lstStyle/>
        <a:p>
          <a:endParaRPr lang="ru-RU"/>
        </a:p>
      </dgm:t>
    </dgm:pt>
    <dgm:pt modelId="{D064765A-E76E-424C-825B-6B5AEE07EAC7}">
      <dgm:prSet phldrT="[Текст]" phldr="1"/>
      <dgm:spPr/>
      <dgm:t>
        <a:bodyPr/>
        <a:lstStyle/>
        <a:p>
          <a:endParaRPr lang="ru-RU" dirty="0"/>
        </a:p>
      </dgm:t>
    </dgm:pt>
    <dgm:pt modelId="{9B3238D9-C55B-4390-A534-7B4C09546D72}" type="parTrans" cxnId="{851E895E-273F-4CFF-AA0E-389359A5E434}">
      <dgm:prSet/>
      <dgm:spPr/>
      <dgm:t>
        <a:bodyPr/>
        <a:lstStyle/>
        <a:p>
          <a:endParaRPr lang="ru-RU"/>
        </a:p>
      </dgm:t>
    </dgm:pt>
    <dgm:pt modelId="{F2E58487-A0CA-43E9-B427-FF63F9A4048B}" type="sibTrans" cxnId="{851E895E-273F-4CFF-AA0E-389359A5E434}">
      <dgm:prSet/>
      <dgm:spPr/>
      <dgm:t>
        <a:bodyPr/>
        <a:lstStyle/>
        <a:p>
          <a:endParaRPr lang="ru-RU"/>
        </a:p>
      </dgm:t>
    </dgm:pt>
    <dgm:pt modelId="{E848E27E-FE2E-4ADB-9525-3A7B077B01AE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Технология проектной деятельности</a:t>
          </a:r>
        </a:p>
      </dgm:t>
    </dgm:pt>
    <dgm:pt modelId="{A78AFB56-33AF-478E-A590-38FE49C56575}" type="parTrans" cxnId="{841846E0-0832-4D68-8235-D84CD61BA4EB}">
      <dgm:prSet/>
      <dgm:spPr/>
      <dgm:t>
        <a:bodyPr/>
        <a:lstStyle/>
        <a:p>
          <a:endParaRPr lang="ru-RU"/>
        </a:p>
      </dgm:t>
    </dgm:pt>
    <dgm:pt modelId="{6D45E8B1-489D-4FDA-8253-93EE6790CC25}" type="sibTrans" cxnId="{841846E0-0832-4D68-8235-D84CD61BA4EB}">
      <dgm:prSet/>
      <dgm:spPr/>
      <dgm:t>
        <a:bodyPr/>
        <a:lstStyle/>
        <a:p>
          <a:endParaRPr lang="ru-RU"/>
        </a:p>
      </dgm:t>
    </dgm:pt>
    <dgm:pt modelId="{5E0C8ADA-7094-42C7-A9F0-EC5AC5D7B008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Развитие критического мышления</a:t>
          </a:r>
        </a:p>
      </dgm:t>
    </dgm:pt>
    <dgm:pt modelId="{FFA740B6-572F-45F7-9762-B1957C783B13}" type="parTrans" cxnId="{422F0374-6260-4A74-B666-E8040F0C363F}">
      <dgm:prSet/>
      <dgm:spPr/>
      <dgm:t>
        <a:bodyPr/>
        <a:lstStyle/>
        <a:p>
          <a:endParaRPr lang="ru-RU"/>
        </a:p>
      </dgm:t>
    </dgm:pt>
    <dgm:pt modelId="{8A444813-9D42-4344-A0EA-4C9D0BC31959}" type="sibTrans" cxnId="{422F0374-6260-4A74-B666-E8040F0C363F}">
      <dgm:prSet/>
      <dgm:spPr/>
      <dgm:t>
        <a:bodyPr/>
        <a:lstStyle/>
        <a:p>
          <a:endParaRPr lang="ru-RU"/>
        </a:p>
      </dgm:t>
    </dgm:pt>
    <dgm:pt modelId="{CEFD84C8-B0FB-429C-BE76-126E67D78F64}">
      <dgm:prSet phldrT="[Текст]" phldr="1"/>
      <dgm:spPr/>
      <dgm:t>
        <a:bodyPr/>
        <a:lstStyle/>
        <a:p>
          <a:endParaRPr lang="ru-RU" dirty="0"/>
        </a:p>
      </dgm:t>
    </dgm:pt>
    <dgm:pt modelId="{FB8CA28C-150D-4088-9392-58170AFBACD6}" type="parTrans" cxnId="{3763D880-1CC1-46E2-A858-A97397CCA392}">
      <dgm:prSet/>
      <dgm:spPr/>
      <dgm:t>
        <a:bodyPr/>
        <a:lstStyle/>
        <a:p>
          <a:endParaRPr lang="ru-RU"/>
        </a:p>
      </dgm:t>
    </dgm:pt>
    <dgm:pt modelId="{65A848CC-5810-4523-8346-0B6C337C6CC6}" type="sibTrans" cxnId="{3763D880-1CC1-46E2-A858-A97397CCA392}">
      <dgm:prSet/>
      <dgm:spPr/>
      <dgm:t>
        <a:bodyPr/>
        <a:lstStyle/>
        <a:p>
          <a:endParaRPr lang="ru-RU"/>
        </a:p>
      </dgm:t>
    </dgm:pt>
    <dgm:pt modelId="{53F4235D-79C1-434C-814B-B75D8C5EDCCF}">
      <dgm:prSet phldrT="[Текст]" custT="1"/>
      <dgm:spPr/>
      <dgm:t>
        <a:bodyPr/>
        <a:lstStyle/>
        <a:p>
          <a:r>
            <a:rPr lang="ru-RU" sz="1800">
              <a:latin typeface="Times New Roman" pitchFamily="18" charset="0"/>
              <a:cs typeface="Times New Roman" pitchFamily="18" charset="0"/>
            </a:rPr>
            <a:t>Игровые 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технологии</a:t>
          </a:r>
        </a:p>
      </dgm:t>
    </dgm:pt>
    <dgm:pt modelId="{9A1B5254-B6F6-41E8-9664-FF7281ECB380}" type="parTrans" cxnId="{98BF7A67-03F7-498B-93D1-C1E5D5769FA7}">
      <dgm:prSet/>
      <dgm:spPr/>
      <dgm:t>
        <a:bodyPr/>
        <a:lstStyle/>
        <a:p>
          <a:endParaRPr lang="ru-RU"/>
        </a:p>
      </dgm:t>
    </dgm:pt>
    <dgm:pt modelId="{5F7817FE-225E-4F96-B5DE-0580CE734559}" type="sibTrans" cxnId="{98BF7A67-03F7-498B-93D1-C1E5D5769FA7}">
      <dgm:prSet/>
      <dgm:spPr/>
      <dgm:t>
        <a:bodyPr/>
        <a:lstStyle/>
        <a:p>
          <a:endParaRPr lang="ru-RU"/>
        </a:p>
      </dgm:t>
    </dgm:pt>
    <dgm:pt modelId="{14F973F9-0331-4013-9DFA-FC9CC815B9A3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ИКТ</a:t>
          </a:r>
        </a:p>
      </dgm:t>
    </dgm:pt>
    <dgm:pt modelId="{64B51923-4A85-4E73-A3AA-F454BE884FE6}" type="parTrans" cxnId="{EBF4DCFD-FBC0-4DCB-ABD6-115F3414BD38}">
      <dgm:prSet/>
      <dgm:spPr/>
      <dgm:t>
        <a:bodyPr/>
        <a:lstStyle/>
        <a:p>
          <a:endParaRPr lang="ru-RU"/>
        </a:p>
      </dgm:t>
    </dgm:pt>
    <dgm:pt modelId="{4D46B840-4487-44DE-98C6-B113E2FC1E88}" type="sibTrans" cxnId="{EBF4DCFD-FBC0-4DCB-ABD6-115F3414BD38}">
      <dgm:prSet/>
      <dgm:spPr/>
      <dgm:t>
        <a:bodyPr/>
        <a:lstStyle/>
        <a:p>
          <a:endParaRPr lang="ru-RU"/>
        </a:p>
      </dgm:t>
    </dgm:pt>
    <dgm:pt modelId="{AA227466-07A0-46C7-AB1D-F6440446D541}">
      <dgm:prSet phldrT="[Текст]" custT="1"/>
      <dgm:spPr/>
      <dgm:t>
        <a:bodyPr/>
        <a:lstStyle/>
        <a:p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2960FE-DDFA-47C2-BE06-1D5251586620}" type="parTrans" cxnId="{8DBD639E-4EB7-40A0-BB15-6D0C3326D3B0}">
      <dgm:prSet/>
      <dgm:spPr/>
      <dgm:t>
        <a:bodyPr/>
        <a:lstStyle/>
        <a:p>
          <a:endParaRPr lang="ru-RU"/>
        </a:p>
      </dgm:t>
    </dgm:pt>
    <dgm:pt modelId="{7EDEE973-3954-48BF-9B63-9C144316014F}" type="sibTrans" cxnId="{8DBD639E-4EB7-40A0-BB15-6D0C3326D3B0}">
      <dgm:prSet/>
      <dgm:spPr/>
      <dgm:t>
        <a:bodyPr/>
        <a:lstStyle/>
        <a:p>
          <a:endParaRPr lang="ru-RU"/>
        </a:p>
      </dgm:t>
    </dgm:pt>
    <dgm:pt modelId="{8B01B12B-3D6E-4DCD-9722-38A54A930D44}">
      <dgm:prSet phldrT="[Текст]" custT="1"/>
      <dgm:spPr/>
      <dgm:t>
        <a:bodyPr/>
        <a:lstStyle/>
        <a:p>
          <a:r>
            <a:rPr lang="ru-RU" sz="1800" dirty="0" err="1">
              <a:latin typeface="Times New Roman" pitchFamily="18" charset="0"/>
              <a:cs typeface="Times New Roman" pitchFamily="18" charset="0"/>
            </a:rPr>
            <a:t>Здоровьесберегающие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технологии</a:t>
          </a:r>
        </a:p>
      </dgm:t>
    </dgm:pt>
    <dgm:pt modelId="{4D6E5AA4-E70D-455D-AF03-6F13BBB326EF}" type="parTrans" cxnId="{D7AAAED7-F415-486F-AEC6-CFB36113BC96}">
      <dgm:prSet/>
      <dgm:spPr/>
      <dgm:t>
        <a:bodyPr/>
        <a:lstStyle/>
        <a:p>
          <a:endParaRPr lang="ru-RU"/>
        </a:p>
      </dgm:t>
    </dgm:pt>
    <dgm:pt modelId="{27772C51-5988-43AD-A533-CDF40DB4A826}" type="sibTrans" cxnId="{D7AAAED7-F415-486F-AEC6-CFB36113BC96}">
      <dgm:prSet/>
      <dgm:spPr/>
      <dgm:t>
        <a:bodyPr/>
        <a:lstStyle/>
        <a:p>
          <a:endParaRPr lang="ru-RU"/>
        </a:p>
      </dgm:t>
    </dgm:pt>
    <dgm:pt modelId="{345DE10E-C0AA-4832-80A6-FE95898CC328}" type="pres">
      <dgm:prSet presAssocID="{EAFE7601-2D04-4C62-BF11-500A8DBEAD1A}" presName="linearFlow" presStyleCnt="0">
        <dgm:presLayoutVars>
          <dgm:dir/>
          <dgm:animLvl val="lvl"/>
          <dgm:resizeHandles val="exact"/>
        </dgm:presLayoutVars>
      </dgm:prSet>
      <dgm:spPr/>
    </dgm:pt>
    <dgm:pt modelId="{91B7F88D-BC4F-469F-BA01-A0A40359D955}" type="pres">
      <dgm:prSet presAssocID="{7EAD8B42-474D-46A1-A936-E0F75BB102BC}" presName="composite" presStyleCnt="0"/>
      <dgm:spPr/>
    </dgm:pt>
    <dgm:pt modelId="{AA89266A-3FE7-45B5-882B-60E6769D01AF}" type="pres">
      <dgm:prSet presAssocID="{7EAD8B42-474D-46A1-A936-E0F75BB102B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D3376E29-464D-42D5-B6FF-9647E876F79E}" type="pres">
      <dgm:prSet presAssocID="{7EAD8B42-474D-46A1-A936-E0F75BB102BC}" presName="descendantText" presStyleLbl="alignAcc1" presStyleIdx="0" presStyleCnt="3" custLinFactNeighborX="968" custLinFactNeighborY="1746">
        <dgm:presLayoutVars>
          <dgm:bulletEnabled val="1"/>
        </dgm:presLayoutVars>
      </dgm:prSet>
      <dgm:spPr/>
    </dgm:pt>
    <dgm:pt modelId="{0D80EFAB-C746-4A79-8435-9C88B0538EC6}" type="pres">
      <dgm:prSet presAssocID="{3654F85B-9A7C-414A-AE2C-F9BE59B78A91}" presName="sp" presStyleCnt="0"/>
      <dgm:spPr/>
    </dgm:pt>
    <dgm:pt modelId="{2FD0921F-B8B0-4FCB-A0D1-47DEEDC44380}" type="pres">
      <dgm:prSet presAssocID="{D064765A-E76E-424C-825B-6B5AEE07EAC7}" presName="composite" presStyleCnt="0"/>
      <dgm:spPr/>
    </dgm:pt>
    <dgm:pt modelId="{AB4FC7BF-CA73-41EC-AD1F-DB90D6E849A0}" type="pres">
      <dgm:prSet presAssocID="{D064765A-E76E-424C-825B-6B5AEE07EAC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437C206-4A41-4A26-9514-3177EA296D96}" type="pres">
      <dgm:prSet presAssocID="{D064765A-E76E-424C-825B-6B5AEE07EAC7}" presName="descendantText" presStyleLbl="alignAcc1" presStyleIdx="1" presStyleCnt="3">
        <dgm:presLayoutVars>
          <dgm:bulletEnabled val="1"/>
        </dgm:presLayoutVars>
      </dgm:prSet>
      <dgm:spPr/>
    </dgm:pt>
    <dgm:pt modelId="{A3FAFCBD-C22A-4C61-BC72-493D4F1101FB}" type="pres">
      <dgm:prSet presAssocID="{F2E58487-A0CA-43E9-B427-FF63F9A4048B}" presName="sp" presStyleCnt="0"/>
      <dgm:spPr/>
    </dgm:pt>
    <dgm:pt modelId="{1E541DF4-92D0-4011-8A4F-53AA2EA42E69}" type="pres">
      <dgm:prSet presAssocID="{CEFD84C8-B0FB-429C-BE76-126E67D78F64}" presName="composite" presStyleCnt="0"/>
      <dgm:spPr/>
    </dgm:pt>
    <dgm:pt modelId="{7625335F-1421-4CA7-AEB3-B2E3BEEC881D}" type="pres">
      <dgm:prSet presAssocID="{CEFD84C8-B0FB-429C-BE76-126E67D78F6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B74B1A79-422A-42EA-9007-8A3F93048C90}" type="pres">
      <dgm:prSet presAssocID="{CEFD84C8-B0FB-429C-BE76-126E67D78F64}" presName="descendantText" presStyleLbl="alignAcc1" presStyleIdx="2" presStyleCnt="3" custLinFactNeighborX="-47" custLinFactNeighborY="-1070">
        <dgm:presLayoutVars>
          <dgm:bulletEnabled val="1"/>
        </dgm:presLayoutVars>
      </dgm:prSet>
      <dgm:spPr/>
    </dgm:pt>
  </dgm:ptLst>
  <dgm:cxnLst>
    <dgm:cxn modelId="{BE2F1408-276B-449D-9D9F-8B7DD3FF9576}" srcId="{7EAD8B42-474D-46A1-A936-E0F75BB102BC}" destId="{C5A1EB8F-C733-45E6-95BE-B2FA1A735131}" srcOrd="1" destOrd="0" parTransId="{C25B7763-55A9-42A5-BB6E-4ED3FE82E252}" sibTransId="{88E462E6-2EB7-4AA7-8D54-25FCE7350F37}"/>
    <dgm:cxn modelId="{4CFD480E-D9D4-4593-8B2F-84B5107DEB23}" type="presOf" srcId="{9A8A8977-F517-4C4F-B4FD-F5FFC02555A3}" destId="{D3376E29-464D-42D5-B6FF-9647E876F79E}" srcOrd="0" destOrd="0" presId="urn:microsoft.com/office/officeart/2005/8/layout/chevron2"/>
    <dgm:cxn modelId="{CFE2051E-8B9D-448F-ABA7-7D74BD5ADEC9}" type="presOf" srcId="{E848E27E-FE2E-4ADB-9525-3A7B077B01AE}" destId="{8437C206-4A41-4A26-9514-3177EA296D96}" srcOrd="0" destOrd="0" presId="urn:microsoft.com/office/officeart/2005/8/layout/chevron2"/>
    <dgm:cxn modelId="{5EF1A820-8970-4115-8E94-863E2ADB6CF5}" type="presOf" srcId="{D064765A-E76E-424C-825B-6B5AEE07EAC7}" destId="{AB4FC7BF-CA73-41EC-AD1F-DB90D6E849A0}" srcOrd="0" destOrd="0" presId="urn:microsoft.com/office/officeart/2005/8/layout/chevron2"/>
    <dgm:cxn modelId="{F910EC24-569F-47C3-85B9-D73E31470E1B}" srcId="{7EAD8B42-474D-46A1-A936-E0F75BB102BC}" destId="{9A8A8977-F517-4C4F-B4FD-F5FFC02555A3}" srcOrd="0" destOrd="0" parTransId="{5435940D-66E8-42EB-BE78-FC044868AEB7}" sibTransId="{C2551D66-4440-4FB3-B79A-007BC6A57E9A}"/>
    <dgm:cxn modelId="{C308B22E-36DB-49CD-9C31-FE004D788AE9}" type="presOf" srcId="{5E0C8ADA-7094-42C7-A9F0-EC5AC5D7B008}" destId="{8437C206-4A41-4A26-9514-3177EA296D96}" srcOrd="0" destOrd="1" presId="urn:microsoft.com/office/officeart/2005/8/layout/chevron2"/>
    <dgm:cxn modelId="{851E895E-273F-4CFF-AA0E-389359A5E434}" srcId="{EAFE7601-2D04-4C62-BF11-500A8DBEAD1A}" destId="{D064765A-E76E-424C-825B-6B5AEE07EAC7}" srcOrd="1" destOrd="0" parTransId="{9B3238D9-C55B-4390-A534-7B4C09546D72}" sibTransId="{F2E58487-A0CA-43E9-B427-FF63F9A4048B}"/>
    <dgm:cxn modelId="{98BF7A67-03F7-498B-93D1-C1E5D5769FA7}" srcId="{CEFD84C8-B0FB-429C-BE76-126E67D78F64}" destId="{53F4235D-79C1-434C-814B-B75D8C5EDCCF}" srcOrd="0" destOrd="0" parTransId="{9A1B5254-B6F6-41E8-9664-FF7281ECB380}" sibTransId="{5F7817FE-225E-4F96-B5DE-0580CE734559}"/>
    <dgm:cxn modelId="{AB3C4573-77E5-4FAF-BD80-9BDA04752CDF}" type="presOf" srcId="{14F973F9-0331-4013-9DFA-FC9CC815B9A3}" destId="{B74B1A79-422A-42EA-9007-8A3F93048C90}" srcOrd="0" destOrd="1" presId="urn:microsoft.com/office/officeart/2005/8/layout/chevron2"/>
    <dgm:cxn modelId="{422F0374-6260-4A74-B666-E8040F0C363F}" srcId="{D064765A-E76E-424C-825B-6B5AEE07EAC7}" destId="{5E0C8ADA-7094-42C7-A9F0-EC5AC5D7B008}" srcOrd="1" destOrd="0" parTransId="{FFA740B6-572F-45F7-9762-B1957C783B13}" sibTransId="{8A444813-9D42-4344-A0EA-4C9D0BC31959}"/>
    <dgm:cxn modelId="{3763D880-1CC1-46E2-A858-A97397CCA392}" srcId="{EAFE7601-2D04-4C62-BF11-500A8DBEAD1A}" destId="{CEFD84C8-B0FB-429C-BE76-126E67D78F64}" srcOrd="2" destOrd="0" parTransId="{FB8CA28C-150D-4088-9392-58170AFBACD6}" sibTransId="{65A848CC-5810-4523-8346-0B6C337C6CC6}"/>
    <dgm:cxn modelId="{8DBD639E-4EB7-40A0-BB15-6D0C3326D3B0}" srcId="{CEFD84C8-B0FB-429C-BE76-126E67D78F64}" destId="{AA227466-07A0-46C7-AB1D-F6440446D541}" srcOrd="3" destOrd="0" parTransId="{692960FE-DDFA-47C2-BE06-1D5251586620}" sibTransId="{7EDEE973-3954-48BF-9B63-9C144316014F}"/>
    <dgm:cxn modelId="{54027FA3-EC9D-44F5-9B5C-EA45ADE29E0D}" type="presOf" srcId="{7EAD8B42-474D-46A1-A936-E0F75BB102BC}" destId="{AA89266A-3FE7-45B5-882B-60E6769D01AF}" srcOrd="0" destOrd="0" presId="urn:microsoft.com/office/officeart/2005/8/layout/chevron2"/>
    <dgm:cxn modelId="{05AB95A3-A6DA-4E54-9E40-0CB66CFEDF3D}" type="presOf" srcId="{CEFD84C8-B0FB-429C-BE76-126E67D78F64}" destId="{7625335F-1421-4CA7-AEB3-B2E3BEEC881D}" srcOrd="0" destOrd="0" presId="urn:microsoft.com/office/officeart/2005/8/layout/chevron2"/>
    <dgm:cxn modelId="{6137B5A9-4E49-4557-92AC-F62EC11EEBE2}" type="presOf" srcId="{C5A1EB8F-C733-45E6-95BE-B2FA1A735131}" destId="{D3376E29-464D-42D5-B6FF-9647E876F79E}" srcOrd="0" destOrd="1" presId="urn:microsoft.com/office/officeart/2005/8/layout/chevron2"/>
    <dgm:cxn modelId="{21D111AE-FD02-428E-B443-E5FABE62CE68}" type="presOf" srcId="{8B01B12B-3D6E-4DCD-9722-38A54A930D44}" destId="{B74B1A79-422A-42EA-9007-8A3F93048C90}" srcOrd="0" destOrd="2" presId="urn:microsoft.com/office/officeart/2005/8/layout/chevron2"/>
    <dgm:cxn modelId="{9E095BB9-CFDE-422C-AF60-C4F6411C4F15}" srcId="{EAFE7601-2D04-4C62-BF11-500A8DBEAD1A}" destId="{7EAD8B42-474D-46A1-A936-E0F75BB102BC}" srcOrd="0" destOrd="0" parTransId="{C44757BF-F533-46CE-8B16-41C4FF6E03CC}" sibTransId="{3654F85B-9A7C-414A-AE2C-F9BE59B78A91}"/>
    <dgm:cxn modelId="{E17DE3C6-3508-4AB5-A2AF-FDA0FC457930}" type="presOf" srcId="{AA227466-07A0-46C7-AB1D-F6440446D541}" destId="{B74B1A79-422A-42EA-9007-8A3F93048C90}" srcOrd="0" destOrd="3" presId="urn:microsoft.com/office/officeart/2005/8/layout/chevron2"/>
    <dgm:cxn modelId="{062409CB-59B1-4A57-A0E3-D9DD04B52E70}" type="presOf" srcId="{EAFE7601-2D04-4C62-BF11-500A8DBEAD1A}" destId="{345DE10E-C0AA-4832-80A6-FE95898CC328}" srcOrd="0" destOrd="0" presId="urn:microsoft.com/office/officeart/2005/8/layout/chevron2"/>
    <dgm:cxn modelId="{D7AAAED7-F415-486F-AEC6-CFB36113BC96}" srcId="{CEFD84C8-B0FB-429C-BE76-126E67D78F64}" destId="{8B01B12B-3D6E-4DCD-9722-38A54A930D44}" srcOrd="2" destOrd="0" parTransId="{4D6E5AA4-E70D-455D-AF03-6F13BBB326EF}" sibTransId="{27772C51-5988-43AD-A533-CDF40DB4A826}"/>
    <dgm:cxn modelId="{7F988DD9-9B3A-4378-8FC6-B44AFE7A053C}" type="presOf" srcId="{53F4235D-79C1-434C-814B-B75D8C5EDCCF}" destId="{B74B1A79-422A-42EA-9007-8A3F93048C90}" srcOrd="0" destOrd="0" presId="urn:microsoft.com/office/officeart/2005/8/layout/chevron2"/>
    <dgm:cxn modelId="{841846E0-0832-4D68-8235-D84CD61BA4EB}" srcId="{D064765A-E76E-424C-825B-6B5AEE07EAC7}" destId="{E848E27E-FE2E-4ADB-9525-3A7B077B01AE}" srcOrd="0" destOrd="0" parTransId="{A78AFB56-33AF-478E-A590-38FE49C56575}" sibTransId="{6D45E8B1-489D-4FDA-8253-93EE6790CC25}"/>
    <dgm:cxn modelId="{EBF4DCFD-FBC0-4DCB-ABD6-115F3414BD38}" srcId="{CEFD84C8-B0FB-429C-BE76-126E67D78F64}" destId="{14F973F9-0331-4013-9DFA-FC9CC815B9A3}" srcOrd="1" destOrd="0" parTransId="{64B51923-4A85-4E73-A3AA-F454BE884FE6}" sibTransId="{4D46B840-4487-44DE-98C6-B113E2FC1E88}"/>
    <dgm:cxn modelId="{5FD2C6C3-A55C-481D-908D-C57D6D5667FB}" type="presParOf" srcId="{345DE10E-C0AA-4832-80A6-FE95898CC328}" destId="{91B7F88D-BC4F-469F-BA01-A0A40359D955}" srcOrd="0" destOrd="0" presId="urn:microsoft.com/office/officeart/2005/8/layout/chevron2"/>
    <dgm:cxn modelId="{4C7638A8-E633-4BDA-BFE8-139BD1212A07}" type="presParOf" srcId="{91B7F88D-BC4F-469F-BA01-A0A40359D955}" destId="{AA89266A-3FE7-45B5-882B-60E6769D01AF}" srcOrd="0" destOrd="0" presId="urn:microsoft.com/office/officeart/2005/8/layout/chevron2"/>
    <dgm:cxn modelId="{143821AE-2F4C-477D-8150-C7FB6C17FA28}" type="presParOf" srcId="{91B7F88D-BC4F-469F-BA01-A0A40359D955}" destId="{D3376E29-464D-42D5-B6FF-9647E876F79E}" srcOrd="1" destOrd="0" presId="urn:microsoft.com/office/officeart/2005/8/layout/chevron2"/>
    <dgm:cxn modelId="{A6AE137E-2CFC-4728-9529-CA1ED3371954}" type="presParOf" srcId="{345DE10E-C0AA-4832-80A6-FE95898CC328}" destId="{0D80EFAB-C746-4A79-8435-9C88B0538EC6}" srcOrd="1" destOrd="0" presId="urn:microsoft.com/office/officeart/2005/8/layout/chevron2"/>
    <dgm:cxn modelId="{45DE4B6D-F035-4902-A4E1-9E6391262672}" type="presParOf" srcId="{345DE10E-C0AA-4832-80A6-FE95898CC328}" destId="{2FD0921F-B8B0-4FCB-A0D1-47DEEDC44380}" srcOrd="2" destOrd="0" presId="urn:microsoft.com/office/officeart/2005/8/layout/chevron2"/>
    <dgm:cxn modelId="{63614173-C4A1-4739-A488-C202BE35756B}" type="presParOf" srcId="{2FD0921F-B8B0-4FCB-A0D1-47DEEDC44380}" destId="{AB4FC7BF-CA73-41EC-AD1F-DB90D6E849A0}" srcOrd="0" destOrd="0" presId="urn:microsoft.com/office/officeart/2005/8/layout/chevron2"/>
    <dgm:cxn modelId="{4C31AE0B-4AD7-444C-BF1B-948892A49389}" type="presParOf" srcId="{2FD0921F-B8B0-4FCB-A0D1-47DEEDC44380}" destId="{8437C206-4A41-4A26-9514-3177EA296D96}" srcOrd="1" destOrd="0" presId="urn:microsoft.com/office/officeart/2005/8/layout/chevron2"/>
    <dgm:cxn modelId="{B1604CA3-F43B-4BCC-8A67-D29FB06AAB63}" type="presParOf" srcId="{345DE10E-C0AA-4832-80A6-FE95898CC328}" destId="{A3FAFCBD-C22A-4C61-BC72-493D4F1101FB}" srcOrd="3" destOrd="0" presId="urn:microsoft.com/office/officeart/2005/8/layout/chevron2"/>
    <dgm:cxn modelId="{02F42EAB-5C7E-4016-A637-AF4644B59F8D}" type="presParOf" srcId="{345DE10E-C0AA-4832-80A6-FE95898CC328}" destId="{1E541DF4-92D0-4011-8A4F-53AA2EA42E69}" srcOrd="4" destOrd="0" presId="urn:microsoft.com/office/officeart/2005/8/layout/chevron2"/>
    <dgm:cxn modelId="{9B35841C-8388-4A66-93FF-88B49DC246F4}" type="presParOf" srcId="{1E541DF4-92D0-4011-8A4F-53AA2EA42E69}" destId="{7625335F-1421-4CA7-AEB3-B2E3BEEC881D}" srcOrd="0" destOrd="0" presId="urn:microsoft.com/office/officeart/2005/8/layout/chevron2"/>
    <dgm:cxn modelId="{70AF5EA0-C085-4F93-83EF-3F40380B692C}" type="presParOf" srcId="{1E541DF4-92D0-4011-8A4F-53AA2EA42E69}" destId="{B74B1A79-422A-42EA-9007-8A3F93048C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3E37A2-9971-48B0-A5DB-57D3D6B4F779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24E7C4-E0C1-47BD-88D0-C49FE4A3983E}" type="pres">
      <dgm:prSet presAssocID="{DD3E37A2-9971-48B0-A5DB-57D3D6B4F779}" presName="diagram" presStyleCnt="0">
        <dgm:presLayoutVars>
          <dgm:dir/>
          <dgm:resizeHandles val="exact"/>
        </dgm:presLayoutVars>
      </dgm:prSet>
      <dgm:spPr/>
    </dgm:pt>
  </dgm:ptLst>
  <dgm:cxnLst>
    <dgm:cxn modelId="{71B38C2A-71F4-444F-97BF-AE1E2E725072}" type="presOf" srcId="{DD3E37A2-9971-48B0-A5DB-57D3D6B4F779}" destId="{0924E7C4-E0C1-47BD-88D0-C49FE4A3983E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89266A-3FE7-45B5-882B-60E6769D01AF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 dirty="0"/>
        </a:p>
      </dsp:txBody>
      <dsp:txXfrm rot="-5400000">
        <a:off x="1" y="575246"/>
        <a:ext cx="1145177" cy="490791"/>
      </dsp:txXfrm>
    </dsp:sp>
    <dsp:sp modelId="{D3376E29-464D-42D5-B6FF-9647E876F79E}">
      <dsp:nvSpPr>
        <dsp:cNvPr id="0" name=""/>
        <dsp:cNvSpPr/>
      </dsp:nvSpPr>
      <dsp:spPr>
        <a:xfrm rot="5400000">
          <a:off x="4134267" y="-2967866"/>
          <a:ext cx="1063379" cy="70415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Технология личностно-ориентированного обучения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Дифференцированное обучение</a:t>
          </a:r>
        </a:p>
      </dsp:txBody>
      <dsp:txXfrm rot="-5400000">
        <a:off x="1145177" y="73134"/>
        <a:ext cx="6989649" cy="959559"/>
      </dsp:txXfrm>
    </dsp:sp>
    <dsp:sp modelId="{AB4FC7BF-CA73-41EC-AD1F-DB90D6E849A0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 dirty="0"/>
        </a:p>
      </dsp:txBody>
      <dsp:txXfrm rot="-5400000">
        <a:off x="1" y="2017586"/>
        <a:ext cx="1145177" cy="490791"/>
      </dsp:txXfrm>
    </dsp:sp>
    <dsp:sp modelId="{8437C206-4A41-4A26-9514-3177EA296D96}">
      <dsp:nvSpPr>
        <dsp:cNvPr id="0" name=""/>
        <dsp:cNvSpPr/>
      </dsp:nvSpPr>
      <dsp:spPr>
        <a:xfrm rot="5400000">
          <a:off x="4134267" y="-1544093"/>
          <a:ext cx="1063379" cy="70415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Технология проектной деятельности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Развитие критического мышления</a:t>
          </a:r>
        </a:p>
      </dsp:txBody>
      <dsp:txXfrm rot="-5400000">
        <a:off x="1145177" y="1496907"/>
        <a:ext cx="6989649" cy="959559"/>
      </dsp:txXfrm>
    </dsp:sp>
    <dsp:sp modelId="{7625335F-1421-4CA7-AEB3-B2E3BEEC881D}">
      <dsp:nvSpPr>
        <dsp:cNvPr id="0" name=""/>
        <dsp:cNvSpPr/>
      </dsp:nvSpPr>
      <dsp:spPr>
        <a:xfrm rot="5400000">
          <a:off x="-245395" y="3132731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900" kern="1200" dirty="0"/>
        </a:p>
      </dsp:txBody>
      <dsp:txXfrm rot="-5400000">
        <a:off x="1" y="3459925"/>
        <a:ext cx="1145177" cy="490791"/>
      </dsp:txXfrm>
    </dsp:sp>
    <dsp:sp modelId="{B74B1A79-422A-42EA-9007-8A3F93048C90}">
      <dsp:nvSpPr>
        <dsp:cNvPr id="0" name=""/>
        <dsp:cNvSpPr/>
      </dsp:nvSpPr>
      <dsp:spPr>
        <a:xfrm rot="5400000">
          <a:off x="4130958" y="-113131"/>
          <a:ext cx="1063379" cy="70415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>
              <a:latin typeface="Times New Roman" pitchFamily="18" charset="0"/>
              <a:cs typeface="Times New Roman" pitchFamily="18" charset="0"/>
            </a:rPr>
            <a:t>Игровые 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технологии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ИКТ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Здоровьесберегающие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технологии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141868" y="2927869"/>
        <a:ext cx="6989649" cy="9595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CF4E254-A0DF-47D8-A7CA-D651E76D8B3E}" type="datetimeFigureOut">
              <a:rPr lang="ru-RU" smtClean="0"/>
              <a:pPr/>
              <a:t>23.08.2018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FDA221-CF8D-4801-BC24-5EA9871B70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&#1084;&#1072;&#1090;&#1077;&#1084;&#1072;&#1090;&#1080;&#1082;&#1072;%20&#1074;&#1085;&#1077;&#1082;&#1083;&#1072;&#1089;&#1089;&#1085;/&#1055;&#1091;&#1090;&#1077;&#1096;&#1077;&#1089;&#1090;&#1074;&#1080;&#1077;%20&#1074;%20&#1089;&#1090;&#1088;&#1072;&#1085;&#1091;%20&#1052;&#1072;&#1090;&#1077;&#1084;&#1072;&#1090;&#1080;&#1082;&#1091;.docx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&#1084;&#1072;&#1090;&#1077;&#1084;&#1072;&#1090;&#1080;&#1082;&#1072;%20&#1074;&#1085;&#1077;&#1082;&#1083;&#1072;&#1089;&#1089;&#1085;/&#1052;&#1072;&#1090;&#1077;&#1084;&#1072;&#1090;&#1080;&#1095;&#1077;&#1089;&#1082;&#1080;&#1081;%20&#1073;&#1088;&#1081;&#1085;-&#1088;&#1080;&#1085;&#1075;%204%20&#1082;&#1083;.docx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hyperlink" Target="&#1084;&#1072;&#1090;&#1077;&#1084;&#1072;&#1090;&#1080;&#1082;&#1072;%20&#1074;&#1085;&#1077;&#1082;&#1083;&#1072;&#1089;&#1089;&#1085;/&#1055;&#1091;&#1090;&#1077;&#1096;&#1077;&#1089;&#1090;&#1074;&#1080;&#1077;%20&#1087;&#1086;%20&#1089;&#1090;&#1088;&#1072;&#1085;&#1077;%20&#1084;&#1072;&#1090;&#1077;&#1084;&#1072;&#1090;&#1080;&#1082;&#1072;.docx" TargetMode="External"/><Relationship Id="rId4" Type="http://schemas.openxmlformats.org/officeDocument/2006/relationships/diagramQuickStyle" Target="../diagrams/quickStyle2.xml"/><Relationship Id="rId9" Type="http://schemas.openxmlformats.org/officeDocument/2006/relationships/hyperlink" Target="&#1084;&#1072;&#1090;&#1077;&#1084;&#1072;&#1090;&#1080;&#1082;&#1072;%20&#1074;&#1085;&#1077;&#1082;&#1083;&#1072;&#1089;&#1089;&#1085;/&#1052;&#1072;&#1090;&#1077;&#1084;&#1072;&#1090;&#1080;&#1082;&#1072;%20&#1074;&#1086;&#1082;&#1088;&#1091;&#1075;%20&#1085;&#1072;&#1089;.ppt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0"/>
            <a:ext cx="86439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accent1"/>
                </a:solidFill>
              </a:rPr>
              <a:t>Департамент образования</a:t>
            </a:r>
            <a:br>
              <a:rPr lang="ru-RU" altLang="ru-RU" sz="2000" b="1" dirty="0">
                <a:solidFill>
                  <a:schemeClr val="accent1"/>
                </a:solidFill>
              </a:rPr>
            </a:br>
            <a:r>
              <a:rPr lang="ru-RU" altLang="ru-RU" sz="2000" b="1" dirty="0">
                <a:solidFill>
                  <a:schemeClr val="accent1"/>
                </a:solidFill>
              </a:rPr>
              <a:t>администрации города Нижнего Новгорода</a:t>
            </a:r>
            <a:br>
              <a:rPr lang="ru-RU" altLang="ru-RU" sz="2000" b="1" dirty="0">
                <a:solidFill>
                  <a:schemeClr val="accent1"/>
                </a:solidFill>
              </a:rPr>
            </a:br>
            <a:r>
              <a:rPr lang="ru-RU" altLang="ru-RU" sz="2000" b="1" dirty="0">
                <a:solidFill>
                  <a:schemeClr val="accent1"/>
                </a:solidFill>
              </a:rPr>
              <a:t> Муниципальное бюджетное образовательное учреждение средняя общеобразовательная школа № 117</a:t>
            </a:r>
            <a:endParaRPr lang="ru-RU" sz="2000" b="1" dirty="0">
              <a:solidFill>
                <a:schemeClr val="accent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285992"/>
            <a:ext cx="74295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dirty="0"/>
              <a:t>Презентация практических достижений</a:t>
            </a:r>
          </a:p>
          <a:p>
            <a:pPr algn="ctr"/>
            <a:endParaRPr lang="ru-RU" sz="2800" b="1" dirty="0">
              <a:solidFill>
                <a:srgbClr val="F0AD00">
                  <a:satMod val="150000"/>
                </a:srgb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2800" b="1" dirty="0">
                <a:solidFill>
                  <a:srgbClr val="F0AD00">
                    <a:satMod val="150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Формирование универсальных учебных действий  в процессе решения текстовых задач на уроках математики в начальной школе </a:t>
            </a:r>
            <a:endParaRPr lang="ru-RU" alt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Трансляция опыта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571612"/>
            <a:ext cx="8115328" cy="471490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Семинар по Основам Православной Культуры.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Тема семинара «Возможности использования проектной деятельности в процессе преподавания ОРКСЭ».</a:t>
            </a:r>
          </a:p>
          <a:p>
            <a:pPr algn="just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Выступления на методических объединениях.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Ноябрь 2011 г. «Проект «Милосердие». Формирование нравственных качеств личности»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Март 2012  г. «Проблемные ситуации при формировании математических понятий»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Декабрь 2012 г. «Формирование орфографических умений и навыков»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Декабрь 2013 г. «Формирование универсальных учебных действий при обучении решению арифметических задач»</a:t>
            </a:r>
          </a:p>
          <a:p>
            <a:pPr lvl="0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Март 2014 г. «Традиционные культурные ценности, как основа воспитания семьи».</a:t>
            </a:r>
          </a:p>
          <a:p>
            <a:endParaRPr lang="ru-RU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Трансляция опыта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85926"/>
            <a:ext cx="8186766" cy="4221365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Выступления на педагогических советах.</a:t>
            </a:r>
          </a:p>
          <a:p>
            <a:pPr lvl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Педагогический совет 06.11.2010 г. «Духовно-нравственное воспитание учащихся» </a:t>
            </a:r>
          </a:p>
          <a:p>
            <a:pPr lvl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Педагогический совет 8.11.2012 г. « Инновационная работа в рамках ФГОС второго поколения ».</a:t>
            </a:r>
          </a:p>
          <a:p>
            <a:pPr lvl="0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Педагогический совет 9.01 2014г. « Организация домашней работы по окружающему миру и по математике в начальной школе. Методы и приёмы»</a:t>
            </a:r>
          </a:p>
          <a:p>
            <a:pPr>
              <a:buNone/>
            </a:pPr>
            <a:endParaRPr lang="ru-RU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Литература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643050"/>
            <a:ext cx="8329642" cy="436424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Бантова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М.А.,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Бельтюкова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Г.В.. Методика преподавания математики в начальных классах: Учебное пособие  /Под ред. М.А. Бантовой. – М., 1984.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Истомина Н.Б.  Методические рекомендации к учебнику «Математика, 1 класс». – М., 1995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Царева С.Е. Приемы первичного анализа задачи // Начальная школа. – 1985. - №9.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Царева С.Е. Проверка решения задачи и формирование самоконтроля учащихся // Начальная школа. – 1984. - №2.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Целищева И.И. Метод моделирования в решении текстовых задач. В помощь учителям 1-4 классов. – Иваново, 1994.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Зайцева С.А., Румянцева И.Б., Целищева И.И. Методика обучения математике в начальной школе. – М.: Гуманитарный изд. центр  ВЛАДОС, 1008.- 192с. – (Библиотека учителя начальной школы).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1773936"/>
            <a:ext cx="8258204" cy="46238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Формирование универсальных учебных действий  в процессе решения текстовых задач на уроках математики в начальной школе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00034" y="2357431"/>
            <a:ext cx="8186766" cy="32147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Актуальность темы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Овладение общим умением решения текстовых задач в ФГОС отнесено в раздел «Познавательные универсальные учебные действия». Таким образом, процесс овладения младшим школьником общим умением решать текстовые задачи вносит большой вклад в формирование УУД.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00174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УУД, формируемые в процессе решения текстовых задач на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уроках математики в начальной школе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1785926"/>
            <a:ext cx="8258204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Личностные УУД: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положительное отношение к урокам математики;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умение признавать собственные ошибки;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ценностных ориентаций 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формирование математической компетентности.</a:t>
            </a:r>
          </a:p>
          <a:p>
            <a:pPr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Предметные УУД: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выделять составные части задачи;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решать текстовые задачи в 1 действие на сложение и вычитание (нахождение суммы, остатка, увеличение, уменьшение на несколько единиц, нахождение слагаемого);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Решать задачи в 2 действия по сформулированным вопросам;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выполнять устно и письменно сложение и вычитание чисел в пределах 100 с и без перехода через десяток;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правильно формулировать ответ.</a:t>
            </a:r>
          </a:p>
          <a:p>
            <a:endParaRPr lang="ru-RU" sz="2400" dirty="0"/>
          </a:p>
          <a:p>
            <a:pPr>
              <a:buNone/>
            </a:pPr>
            <a:r>
              <a:rPr lang="ru-RU" sz="2400" dirty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УУД, формируемые в процессе решения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текстовых задач на уроках математики в начальной школе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596" y="1357298"/>
            <a:ext cx="8186766" cy="52864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u="sng" dirty="0" err="1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 УУД</a:t>
            </a:r>
          </a:p>
          <a:p>
            <a:pPr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Регулятивные 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отслеживать цель учебной деятельности;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учитывать ориентиры, данные учителем при освоении нового материала;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проверять результаты вычислений;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адекватно воспринимать указания на ошибки и исправлять найденные ошибки;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оценивать собственные успехи в вычислительной деятельности;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планировать шаги по устранению пробелов.</a:t>
            </a:r>
          </a:p>
          <a:p>
            <a:pPr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Познавательные УУД: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анализировать условие задачи (выделять числовые данные и цель);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сопоставлять схемы и условия текстовых задач;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понимать информацию, представленную в виде текста, схемы, таблицы;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видеть аналогии и использовать их при освоении приемов вычислений;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сопоставлять информацию, представленную в разных видах;</a:t>
            </a:r>
          </a:p>
          <a:p>
            <a:pPr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Коммуникативные УУД: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сотрудничать с товарищами при выполнении заданий в паре;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задавать вопросы с целью получения нужной информации;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организовывать взаимопроверку выполненной работы;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высказывать свое мнение при обсуждении задания.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/>
          </a:p>
          <a:p>
            <a:endParaRPr lang="ru-RU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2910" y="1428736"/>
            <a:ext cx="7929618" cy="5429264"/>
          </a:xfrm>
        </p:spPr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Изучить опыт работ философов, психологов и педагогов развивающего обучения </a:t>
            </a:r>
          </a:p>
          <a:p>
            <a:pPr algn="just"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Изучить работы по методике преподавания математики в русле системно - </a:t>
            </a:r>
            <a:r>
              <a:rPr lang="ru-RU" sz="5400" dirty="0" err="1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подхода.</a:t>
            </a:r>
          </a:p>
          <a:p>
            <a:pPr algn="just"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Проанализировать опыт педагогов по работе над текстовой задачей в разных УМК</a:t>
            </a:r>
          </a:p>
          <a:p>
            <a:pPr algn="just">
              <a:buNone/>
            </a:pP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Создать собственный дидактический материал по теме «Работа с текстовой задачей»</a:t>
            </a:r>
          </a:p>
          <a:p>
            <a:pPr algn="just">
              <a:buNone/>
            </a:pPr>
            <a:r>
              <a:rPr lang="ru-RU" sz="5400" dirty="0" err="1">
                <a:latin typeface="Times New Roman" pitchFamily="18" charset="0"/>
                <a:cs typeface="Times New Roman" pitchFamily="18" charset="0"/>
              </a:rPr>
              <a:t>Опробировать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 полученный материал на уроках математики.</a:t>
            </a:r>
            <a:endParaRPr lang="ru-RU" sz="49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28604"/>
            <a:ext cx="77153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dirty="0" err="1"/>
              <a:t>Мат</a:t>
            </a:r>
            <a:r>
              <a:rPr lang="ru-RU" sz="32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r>
              <a:rPr lang="ru-RU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и задачи исследования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/>
              <a:t>использование математических представлений </a:t>
            </a:r>
            <a:r>
              <a:rPr lang="ru-RU" dirty="0"/>
              <a:t>для</a:t>
            </a:r>
          </a:p>
        </p:txBody>
      </p:sp>
    </p:spTree>
    <p:extLst>
      <p:ext uri="{BB962C8B-B14F-4D97-AF65-F5344CB8AC3E}">
        <p14:creationId xmlns:p14="http://schemas.microsoft.com/office/powerpoint/2010/main" val="596957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Условия формирования личного вклада педагога в развитие образования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14488"/>
            <a:ext cx="8186766" cy="429280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Научно-исследовательские условия: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изучение работ философов, психологов и педагогов развивающего обучения (Л.С.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Выготского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В.В. Давыдова, А.Г.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Асмолова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Г.А.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Цукерман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Н.В. Клюевой, Ю.В. Касаткиной  и др.)</a:t>
            </a:r>
          </a:p>
          <a:p>
            <a:pPr algn="just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Методические условия: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изучение работ по методике преподавания математики в русле системно 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деятельностного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подхода (А.Я.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Хинчина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С.Е. Царёвой, Л.М. Фридман, И.И. Целищевой, Р.Н.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Шикова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Н.В.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Метельского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и др.)</a:t>
            </a:r>
          </a:p>
          <a:p>
            <a:pPr algn="just">
              <a:buNone/>
            </a:pP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Организационно-педагогические условия: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работа в должности руководителя кружка по математике «Умники и умницы», выступление на метод. объединениях и педагогических советах школы, трансляция опыта в сетевых педагогических сообществах. </a:t>
            </a:r>
            <a:endParaRPr lang="ru-RU" sz="22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Применяемые технологии обучения</a:t>
            </a: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500034" y="1857364"/>
          <a:ext cx="8186737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Формы организации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714375" y="1481138"/>
          <a:ext cx="7972425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Овал 1">
            <a:hlinkClick r:id="rId7" action="ppaction://hlinkfile"/>
          </p:cNvPr>
          <p:cNvSpPr/>
          <p:nvPr/>
        </p:nvSpPr>
        <p:spPr>
          <a:xfrm>
            <a:off x="571472" y="1643050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Внеклассные мероприятия</a:t>
            </a:r>
          </a:p>
        </p:txBody>
      </p:sp>
      <p:sp>
        <p:nvSpPr>
          <p:cNvPr id="7" name="Овал 6">
            <a:hlinkClick r:id="rId8" action="ppaction://hlinkfile"/>
          </p:cNvPr>
          <p:cNvSpPr/>
          <p:nvPr/>
        </p:nvSpPr>
        <p:spPr>
          <a:xfrm>
            <a:off x="3500430" y="1643050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- сказка</a:t>
            </a:r>
          </a:p>
        </p:txBody>
      </p:sp>
      <p:sp>
        <p:nvSpPr>
          <p:cNvPr id="8" name="Овал 7">
            <a:hlinkClick r:id="rId9" action="ppaction://hlinkpres?slideindex=1&amp;slidetitle="/>
          </p:cNvPr>
          <p:cNvSpPr/>
          <p:nvPr/>
        </p:nvSpPr>
        <p:spPr>
          <a:xfrm>
            <a:off x="6357950" y="1643050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- игра</a:t>
            </a:r>
          </a:p>
        </p:txBody>
      </p:sp>
      <p:sp>
        <p:nvSpPr>
          <p:cNvPr id="9" name="Овал 8">
            <a:hlinkClick r:id="rId10" action="ppaction://hlinkfile"/>
          </p:cNvPr>
          <p:cNvSpPr/>
          <p:nvPr/>
        </p:nvSpPr>
        <p:spPr>
          <a:xfrm>
            <a:off x="714348" y="3357562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- экспедиция</a:t>
            </a:r>
          </a:p>
        </p:txBody>
      </p:sp>
      <p:sp>
        <p:nvSpPr>
          <p:cNvPr id="10" name="Овал 9"/>
          <p:cNvSpPr/>
          <p:nvPr/>
        </p:nvSpPr>
        <p:spPr>
          <a:xfrm>
            <a:off x="3643306" y="3357562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- поиск</a:t>
            </a:r>
          </a:p>
        </p:txBody>
      </p:sp>
      <p:sp>
        <p:nvSpPr>
          <p:cNvPr id="11" name="Овал 10"/>
          <p:cNvSpPr/>
          <p:nvPr/>
        </p:nvSpPr>
        <p:spPr>
          <a:xfrm>
            <a:off x="6500826" y="3357562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– экскурсия (заочная)</a:t>
            </a:r>
          </a:p>
        </p:txBody>
      </p:sp>
      <p:sp>
        <p:nvSpPr>
          <p:cNvPr id="12" name="Овал 11"/>
          <p:cNvSpPr/>
          <p:nvPr/>
        </p:nvSpPr>
        <p:spPr>
          <a:xfrm>
            <a:off x="3714744" y="5072074"/>
            <a:ext cx="2286016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Урок – </a:t>
            </a:r>
            <a:r>
              <a:rPr lang="ru-RU" dirty="0" err="1"/>
              <a:t>взаимообуче</a:t>
            </a:r>
            <a:r>
              <a:rPr lang="ru-RU" dirty="0"/>
              <a:t>-</a:t>
            </a:r>
          </a:p>
          <a:p>
            <a:pPr algn="ctr"/>
            <a:r>
              <a:rPr lang="ru-RU" dirty="0" err="1"/>
              <a:t>ние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034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Результативность профессиональной педагогической деятельности и достигнутые эффекты</a:t>
            </a: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357686" y="3857628"/>
          <a:ext cx="4572032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531318"/>
              </p:ext>
            </p:extLst>
          </p:nvPr>
        </p:nvGraphicFramePr>
        <p:xfrm>
          <a:off x="500034" y="1857364"/>
          <a:ext cx="3786214" cy="2428893"/>
        </p:xfrm>
        <a:graphic>
          <a:graphicData uri="http://schemas.openxmlformats.org/drawingml/2006/table">
            <a:tbl>
              <a:tblPr/>
              <a:tblGrid>
                <a:gridCol w="1071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8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9754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None/>
                      </a:pP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справились с задачей (чел.)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справились с задачей  (%)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 раб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877"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контр. раб.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 typeface="Arial" pitchFamily="34" charset="0"/>
                        <a:buChar char="•"/>
                      </a:pP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1042</TotalTime>
  <Words>945</Words>
  <Application>Microsoft Office PowerPoint</Application>
  <PresentationFormat>Экран (4:3)</PresentationFormat>
  <Paragraphs>117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Презентация PowerPoint</vt:lpstr>
      <vt:lpstr>Формирование универсальных учебных действий  в процессе решения текстовых задач на уроках математики в начальной школе </vt:lpstr>
      <vt:lpstr>УУД, формируемые в процессе решения текстовых задач на уроках математики в начальной школе</vt:lpstr>
      <vt:lpstr>УУД, формируемые в процессе решения  текстовых задач на уроках математики в начальной школе</vt:lpstr>
      <vt:lpstr>Презентация PowerPoint</vt:lpstr>
      <vt:lpstr>Условия формирования личного вклада педагога в развитие образования</vt:lpstr>
      <vt:lpstr>Применяемые технологии обучения</vt:lpstr>
      <vt:lpstr>Формы организации</vt:lpstr>
      <vt:lpstr>Результативность профессиональной педагогической деятельности и достигнутые эффекты</vt:lpstr>
      <vt:lpstr>Трансляция опыта</vt:lpstr>
      <vt:lpstr>Трансляция опыта</vt:lpstr>
      <vt:lpstr>Литература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Серёга-ПК</cp:lastModifiedBy>
  <cp:revision>95</cp:revision>
  <dcterms:created xsi:type="dcterms:W3CDTF">2015-02-22T20:42:07Z</dcterms:created>
  <dcterms:modified xsi:type="dcterms:W3CDTF">2018-08-23T18:12:09Z</dcterms:modified>
</cp:coreProperties>
</file>