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9144000" cy="6858000" type="screen4x3"/>
  <p:notesSz cx="6858000" cy="9144000"/>
  <p:embeddedFontLst>
    <p:embeddedFont>
      <p:font typeface="Verdana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GCooperCyr"/>
      <p:italic r:id="rId26"/>
    </p:embeddedFont>
    <p:embeddedFont>
      <p:font typeface="Tahoma" pitchFamily="34" charset="0"/>
      <p:regular r:id="rId27"/>
      <p:bold r:id="rId2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A7E5B-4A2D-44B4-9FEC-98BABB1F2A79}" type="datetimeFigureOut">
              <a:rPr lang="ru-RU" smtClean="0"/>
              <a:pPr/>
              <a:t>19.07.2016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C2145-A512-4A61-BCE6-5397D33FA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C2145-A512-4A61-BCE6-5397D33FA1B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2063-02CD-4F04-96DE-2165BDF86D5C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B15A-96D3-42BF-8C1D-E094CD2D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AD02-9A68-4F76-AB26-29273583A6BF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B7F-3C24-4A96-85E8-CDCE96331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ED09-6CDB-494C-842A-457A3F299F74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249E-9BB4-494C-B4AC-00EB5B1D7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AC75-B945-44B5-B5C5-8D01694C086B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935E5-9C5A-4B32-BB68-C4F3CB24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3F21-FDBD-4A01-A78B-90207A5E0825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B55C-23F6-48DC-B9FE-5DAE2978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8BF07-5308-4BA4-80BC-8E040F1F26EC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648F-D3AB-46DD-A68B-41CE451FC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B779-B67A-4280-BE34-812B019DE8C2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220-15C0-4AA5-9AAE-AE8E5B82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48365-D768-4B08-AC8C-B24147AD09E7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86C6-B248-43D3-AE0E-7FDADD8E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3CFC-C917-4758-BEB2-DE285CFA8E2B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8B52-9439-4690-92BE-62E2A54E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477-662B-4BF8-9725-E865A7732F91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A07FB-7630-4580-BD07-B92A850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3088-9504-45B5-871D-B320482F2473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B143-87E1-4307-B6A2-7DA8DAF5F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EF1E3-6211-411D-A4E5-8646A98E56B3}" type="datetimeFigureOut">
              <a:rPr lang="ru-RU"/>
              <a:pPr>
                <a:defRPr/>
              </a:pPr>
              <a:t>19.07.2016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76979-8B84-490D-968E-ED0ED016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ira-scrap.ru/KATALOG/OSENY/1/0_14c563_418f7d00_M.png" TargetMode="External"/><Relationship Id="rId2" Type="http://schemas.openxmlformats.org/officeDocument/2006/relationships/hyperlink" Target="http://img-fotki.yandex.ru/get/9259/112424586.7b6/0_c017e_2af01409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chalka26.ucoz.com/" TargetMode="External"/><Relationship Id="rId5" Type="http://schemas.openxmlformats.org/officeDocument/2006/relationships/hyperlink" Target="http://kira-scrap.ru/KATALOG/OFORMLENIE/2/0_11caaa_a8889f76_M.png" TargetMode="External"/><Relationship Id="rId4" Type="http://schemas.openxmlformats.org/officeDocument/2006/relationships/hyperlink" Target="https://img-fotki.yandex.ru/get/15515/200418627.db/0_14c53b_567e7315_M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2.png"/><Relationship Id="rId16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048" y="476672"/>
            <a:ext cx="72008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М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а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т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е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м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а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т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и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ч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е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с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к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и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е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 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д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и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к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т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а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н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т</a:t>
            </a: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2-3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GCooperCyr" pitchFamily="34" charset="0"/>
              </a:rPr>
              <a:t>УМК любой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GCooperCyr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949280"/>
            <a:ext cx="57606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F1E03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F1E03"/>
                </a:solidFill>
                <a:latin typeface="+mn-lt"/>
              </a:rPr>
              <a:t>Автор </a:t>
            </a:r>
            <a:r>
              <a:rPr lang="ru-RU" sz="1200" b="1" dirty="0" smtClean="0">
                <a:solidFill>
                  <a:srgbClr val="3F1E03"/>
                </a:solidFill>
                <a:latin typeface="+mn-lt"/>
              </a:rPr>
              <a:t> презентации: </a:t>
            </a:r>
            <a:r>
              <a:rPr lang="ru-RU" sz="1200" b="1" dirty="0">
                <a:solidFill>
                  <a:srgbClr val="3F1E03"/>
                </a:solidFill>
                <a:latin typeface="+mn-lt"/>
              </a:rPr>
              <a:t>Фокина Лидия Петровна, </a:t>
            </a:r>
            <a:r>
              <a:rPr lang="ru-RU" sz="1200" b="1" dirty="0" smtClean="0">
                <a:solidFill>
                  <a:srgbClr val="3F1E03"/>
                </a:solidFill>
                <a:latin typeface="+mn-lt"/>
              </a:rPr>
              <a:t>учитель </a:t>
            </a:r>
            <a:r>
              <a:rPr lang="ru-RU" sz="1200" b="1" dirty="0">
                <a:solidFill>
                  <a:srgbClr val="3F1E03"/>
                </a:solidFill>
                <a:latin typeface="+mn-lt"/>
              </a:rPr>
              <a:t>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3F1E03"/>
                </a:solidFill>
                <a:latin typeface="+mn-lt"/>
              </a:rPr>
              <a:t>МКОУ «СОШ ст. Евсино» </a:t>
            </a:r>
            <a:r>
              <a:rPr lang="ru-RU" sz="1200" b="1" dirty="0" err="1" smtClean="0">
                <a:solidFill>
                  <a:srgbClr val="3F1E03"/>
                </a:solidFill>
                <a:latin typeface="+mn-lt"/>
              </a:rPr>
              <a:t>Искитимского</a:t>
            </a:r>
            <a:r>
              <a:rPr lang="ru-RU" sz="1200" b="1" dirty="0" smtClean="0">
                <a:solidFill>
                  <a:srgbClr val="3F1E03"/>
                </a:solidFill>
                <a:latin typeface="+mn-lt"/>
              </a:rPr>
              <a:t> </a:t>
            </a:r>
            <a:r>
              <a:rPr lang="ru-RU" sz="1200" b="1" dirty="0">
                <a:solidFill>
                  <a:srgbClr val="3F1E03"/>
                </a:solidFill>
                <a:latin typeface="+mn-lt"/>
              </a:rPr>
              <a:t>района Новосибирской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3F1E03"/>
                </a:solidFill>
                <a:latin typeface="+mn-lt"/>
              </a:rPr>
              <a:t>2015</a:t>
            </a:r>
            <a:endParaRPr lang="ru-RU" sz="1200" b="1" dirty="0">
              <a:solidFill>
                <a:srgbClr val="3F1E03"/>
              </a:solidFill>
              <a:latin typeface="+mn-lt"/>
              <a:cs typeface="+mn-cs"/>
            </a:endParaRPr>
          </a:p>
        </p:txBody>
      </p:sp>
      <p:pic>
        <p:nvPicPr>
          <p:cNvPr id="4098" name="Picture 2" descr="https://img-fotki.yandex.ru/get/15515/200418627.db/0_14c53b_567e7315_M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996952"/>
            <a:ext cx="1752600" cy="28575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100" name="Picture 4" descr="http://kira-scrap.ru/KATALOG/OSENY/1/0_14c563_418f7d00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2996952"/>
            <a:ext cx="2276475" cy="285750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9" name="Picture 8" descr="http://kira-scrap.ru/KATALOG/OFORMLENIE/2/0_11caaa_a8889f76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1940" y="4567328"/>
            <a:ext cx="1080120" cy="128712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093644" y="5118690"/>
            <a:ext cx="814233" cy="7195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ru-RU" sz="8000" b="1" dirty="0">
              <a:ln w="38100">
                <a:solidFill>
                  <a:srgbClr val="FFFF00"/>
                </a:solidFill>
              </a:ln>
              <a:solidFill>
                <a:srgbClr val="C00000"/>
              </a:solidFill>
              <a:latin typeface="AGCooperCy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920880" cy="5544616"/>
          </a:xfrm>
        </p:spPr>
        <p:txBody>
          <a:bodyPr numCol="1"/>
          <a:lstStyle/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Из произведения чисел 9 и 8 вычти 40.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Какую часть года составляют зимние месяцы?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минут в четверти часа?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Пятая часть отрезка равна 7см. Чему равна длина всего отрезка?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минут длится половина часа?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Что больше: 1 неделя или 10 суток?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Что меньше: 1 месяц или 36 суток?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часов в сутках?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месяцев составляют два года?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Турист трое суток путешествовал на поезде и двое суток на теплоходе. На сколько часов поездка на поезде продолжительнее, чем на теплоходе?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573325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32   одну четвёртую   15мин   35см   30мин  10сут.   1мес.   24ч   24мес.   на 24ч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299920" y="3708648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3"/>
          <p:cNvGrpSpPr/>
          <p:nvPr/>
        </p:nvGrpSpPr>
        <p:grpSpPr>
          <a:xfrm>
            <a:off x="7452320" y="3789040"/>
            <a:ext cx="1584176" cy="2209428"/>
            <a:chOff x="3491880" y="3501008"/>
            <a:chExt cx="2228850" cy="2857500"/>
          </a:xfrm>
        </p:grpSpPr>
        <p:pic>
          <p:nvPicPr>
            <p:cNvPr id="8" name="Picture 8" descr="http://kira-scrap.ru/KATALOG/OFORMLENIE/2/0_11caaa_a8889f76_M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91880" y="3501008"/>
              <a:ext cx="2228850" cy="28575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707904" y="4432303"/>
              <a:ext cx="1800200" cy="17116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8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00B050"/>
                  </a:solidFill>
                  <a:latin typeface="AGCooperCyr" pitchFamily="34" charset="0"/>
                </a:rPr>
                <a:t>8</a:t>
              </a:r>
              <a:endParaRPr lang="ru-RU" sz="8000" b="1" dirty="0">
                <a:ln w="38100">
                  <a:solidFill>
                    <a:srgbClr val="FFFF00"/>
                  </a:solidFill>
                </a:ln>
                <a:solidFill>
                  <a:srgbClr val="00B050"/>
                </a:solidFill>
                <a:latin typeface="AGCooperCyr" pitchFamily="34" charset="0"/>
              </a:endParaRPr>
            </a:p>
          </p:txBody>
        </p:sp>
      </p:grp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7524328" y="378904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992888" cy="5616624"/>
          </a:xfrm>
        </p:spPr>
        <p:txBody>
          <a:bodyPr numCol="1"/>
          <a:lstStyle/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83 увеличь на 9.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10 увеличь в 9 раз.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квадратных сантиметров составляет половина площади квадрата со стороной 4см?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Чему равен диаметр круга, если его радиус составляет 6см?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минут в одной шестой части часа?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При каком значении </a:t>
            </a:r>
            <a:r>
              <a:rPr lang="ru-RU" sz="2400" dirty="0" smtClean="0">
                <a:solidFill>
                  <a:srgbClr val="C00000"/>
                </a:solidFill>
              </a:rPr>
              <a:t>а</a:t>
            </a:r>
            <a:r>
              <a:rPr lang="ru-RU" sz="2400" dirty="0" smtClean="0">
                <a:solidFill>
                  <a:srgbClr val="3F1E03"/>
                </a:solidFill>
              </a:rPr>
              <a:t> равенство </a:t>
            </a:r>
            <a:r>
              <a:rPr lang="ru-RU" sz="2400" dirty="0" smtClean="0">
                <a:solidFill>
                  <a:srgbClr val="C00000"/>
                </a:solidFill>
              </a:rPr>
              <a:t>72 · а = 72 </a:t>
            </a:r>
            <a:r>
              <a:rPr lang="ru-RU" sz="2400" dirty="0" smtClean="0">
                <a:solidFill>
                  <a:srgbClr val="3F1E03"/>
                </a:solidFill>
              </a:rPr>
              <a:t>верно?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часов в одной третьей части суток?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Какая доля меньше: одна шестая или одна третья?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дециметров в 6м 1дм?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Коля прочитал 9 страниц книги. Ему осталось </a:t>
            </a:r>
          </a:p>
          <a:p>
            <a:pPr marL="542925" indent="-457200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  прочесть в 3 раза больше страниц книги, чем он </a:t>
            </a:r>
          </a:p>
          <a:p>
            <a:pPr marL="542925" indent="-457200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  уже прочёл. Сколько всего страниц в книге?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6093296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+mn-lt"/>
              </a:rPr>
              <a:t>92  90  8см²  12см  10мин  1  8ч  одна шестая  61дм  36</a:t>
            </a:r>
            <a:endParaRPr lang="ru-RU" sz="25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7425052" y="3717032"/>
            <a:ext cx="1718948" cy="2235300"/>
            <a:chOff x="4067945" y="3881312"/>
            <a:chExt cx="2088232" cy="2621212"/>
          </a:xfrm>
        </p:grpSpPr>
        <p:pic>
          <p:nvPicPr>
            <p:cNvPr id="7" name="Picture 4" descr="http://kira-scrap.ru/KATALOG/OSENY/1/0_14c563_418f7d00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67945" y="3881312"/>
              <a:ext cx="2088232" cy="262121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4644009" y="5203329"/>
              <a:ext cx="1008112" cy="10801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44008" y="4810150"/>
              <a:ext cx="941284" cy="1551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00B050"/>
                  </a:solidFill>
                  <a:latin typeface="AGCooperCyr" pitchFamily="34" charset="0"/>
                </a:rPr>
                <a:t>7</a:t>
              </a:r>
              <a:endParaRPr lang="ru-RU" sz="8000" b="1" dirty="0">
                <a:ln w="38100">
                  <a:solidFill>
                    <a:srgbClr val="FFFF00"/>
                  </a:solidFill>
                </a:ln>
                <a:solidFill>
                  <a:srgbClr val="00B050"/>
                </a:solidFill>
                <a:latin typeface="AGCooperCyr" pitchFamily="34" charset="0"/>
              </a:endParaRPr>
            </a:p>
          </p:txBody>
        </p:sp>
      </p:grp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7452320" y="378904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920880" cy="5544616"/>
          </a:xfrm>
        </p:spPr>
        <p:txBody>
          <a:bodyPr numCol="1"/>
          <a:lstStyle/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частное чисел 60 и 3.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Делимое 100, делитель 20. Найди частное.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Множители 40 и 2. Найди произведение.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Сумму чисел 38 и 42 раздели на 40.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При каком значении </a:t>
            </a:r>
            <a:r>
              <a:rPr lang="ru-RU" sz="2400" dirty="0" smtClean="0">
                <a:solidFill>
                  <a:srgbClr val="C00000"/>
                </a:solidFill>
              </a:rPr>
              <a:t>с</a:t>
            </a:r>
            <a:r>
              <a:rPr lang="ru-RU" sz="2400" dirty="0" smtClean="0">
                <a:solidFill>
                  <a:srgbClr val="3F1E03"/>
                </a:solidFill>
              </a:rPr>
              <a:t> равенство </a:t>
            </a:r>
            <a:r>
              <a:rPr lang="ru-RU" sz="2400" dirty="0" smtClean="0">
                <a:solidFill>
                  <a:srgbClr val="C00000"/>
                </a:solidFill>
              </a:rPr>
              <a:t>с : 1 = 9 </a:t>
            </a:r>
            <a:r>
              <a:rPr lang="ru-RU" sz="2400" dirty="0" smtClean="0">
                <a:solidFill>
                  <a:srgbClr val="3F1E03"/>
                </a:solidFill>
              </a:rPr>
              <a:t>верно?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100 раздели на 5.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10 умножь на 8.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Что больше: 1см² или 10 дм²?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Сумму чисел 73 и 27 раздели на 50.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Высота первого дома 20м, а второго на 40м </a:t>
            </a:r>
          </a:p>
          <a:p>
            <a:pPr marL="542925" indent="-457200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  больше. Во сколько раз второй дом выше первого?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60932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20   5   80   3   9   20   80   10дм²   2   в 3 раза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Группа 16"/>
          <p:cNvGrpSpPr/>
          <p:nvPr/>
        </p:nvGrpSpPr>
        <p:grpSpPr>
          <a:xfrm>
            <a:off x="7524328" y="3861047"/>
            <a:ext cx="1363785" cy="1995832"/>
            <a:chOff x="1547664" y="3140968"/>
            <a:chExt cx="1399281" cy="2281436"/>
          </a:xfrm>
        </p:grpSpPr>
        <p:pic>
          <p:nvPicPr>
            <p:cNvPr id="7" name="Picture 2" descr="https://img-fotki.yandex.ru/get/15515/200418627.db/0_14c53b_567e7315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47664" y="3140968"/>
              <a:ext cx="1399281" cy="2281436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965675" y="4293343"/>
              <a:ext cx="776307" cy="8231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35696" y="4128717"/>
              <a:ext cx="982834" cy="949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800" b="1" dirty="0" smtClean="0">
                  <a:ln w="38100">
                    <a:solidFill>
                      <a:srgbClr val="FFFF00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AGCooperCyr" pitchFamily="34" charset="0"/>
                </a:rPr>
                <a:t>12</a:t>
              </a:r>
              <a:endParaRPr lang="ru-RU" sz="4800" b="1" dirty="0">
                <a:ln w="3810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GCooperCyr" pitchFamily="34" charset="0"/>
              </a:endParaRPr>
            </a:p>
          </p:txBody>
        </p:sp>
      </p:grp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7452320" y="3861048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064896" cy="5616624"/>
          </a:xfrm>
        </p:spPr>
        <p:txBody>
          <a:bodyPr numCol="1"/>
          <a:lstStyle/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Во сколько раз число 56 больше, чем число 8?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частное чисел 90 и 30.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произведение чисел 36 и 2.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Первый множитель 12, произведение 72. Найди второй множитель.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48 уменьши на 8.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80 уменьши в 8 раз.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Какие два различных числа при умножении дают результат 32?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периметр квадрата, сторона которого равна 14дм.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Разность чисел 83 и 69 умножь на 0.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Из 48м ткани сшили 12 одинаковых костюмов. </a:t>
            </a:r>
          </a:p>
          <a:p>
            <a:pPr marL="452438" indent="-366713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  Сколько метров этой ткани потребуется для 15 таких  костюмов?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60932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в 7 раз   3   72   6   40   10   4 и 8   56дм   0   60м 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299920" y="3708648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3"/>
          <p:cNvGrpSpPr/>
          <p:nvPr/>
        </p:nvGrpSpPr>
        <p:grpSpPr>
          <a:xfrm>
            <a:off x="7452320" y="3789040"/>
            <a:ext cx="1584176" cy="2209428"/>
            <a:chOff x="3491880" y="3501008"/>
            <a:chExt cx="2228850" cy="2857500"/>
          </a:xfrm>
        </p:grpSpPr>
        <p:pic>
          <p:nvPicPr>
            <p:cNvPr id="8" name="Picture 8" descr="http://kira-scrap.ru/KATALOG/OFORMLENIE/2/0_11caaa_a8889f76_M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91880" y="3501008"/>
              <a:ext cx="2228850" cy="28575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707904" y="4618562"/>
              <a:ext cx="1800200" cy="131357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6000" b="1" dirty="0" smtClean="0">
                  <a:ln w="38100">
                    <a:solidFill>
                      <a:srgbClr val="FFFF00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AGCooperCyr" pitchFamily="34" charset="0"/>
                </a:rPr>
                <a:t>11</a:t>
              </a:r>
              <a:endParaRPr lang="ru-RU" sz="6000" b="1" dirty="0">
                <a:ln w="3810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GCooperCyr" pitchFamily="34" charset="0"/>
              </a:endParaRPr>
            </a:p>
          </p:txBody>
        </p:sp>
      </p:grp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7452320" y="378904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064896" cy="5616624"/>
          </a:xfrm>
        </p:spPr>
        <p:txBody>
          <a:bodyPr numCol="1"/>
          <a:lstStyle/>
          <a:p>
            <a:pPr marL="269875" indent="-18415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100 уменьши на произведение чисел 3 и 6.</a:t>
            </a:r>
          </a:p>
          <a:p>
            <a:pPr marL="269875" indent="-18415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Из произведения чисел 13 и 6 вычти 20.</a:t>
            </a:r>
          </a:p>
          <a:p>
            <a:pPr marL="269875" indent="-18415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частное чисел 88 и 4.</a:t>
            </a:r>
          </a:p>
          <a:p>
            <a:pPr marL="269875" indent="-18415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Чему равно делимое, если делитель равен 4, а частное 17?</a:t>
            </a:r>
          </a:p>
          <a:p>
            <a:pPr marL="269875" indent="-18415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третью часть числа 93.</a:t>
            </a:r>
          </a:p>
          <a:p>
            <a:pPr marL="269875" indent="-18415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16 умножь на 5.</a:t>
            </a:r>
          </a:p>
          <a:p>
            <a:pPr marL="269875" indent="-18415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дециметров в 4 м?</a:t>
            </a:r>
          </a:p>
          <a:p>
            <a:pPr marL="269875" indent="-18415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Во сколько раз диаметр окружности больше её радиуса?</a:t>
            </a:r>
          </a:p>
          <a:p>
            <a:pPr marL="269875" indent="-18415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площадь прямоугольника со сторонами </a:t>
            </a:r>
          </a:p>
          <a:p>
            <a:pPr marL="269875" indent="-184150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12см и 7см.</a:t>
            </a:r>
          </a:p>
          <a:p>
            <a:pPr marL="269875" indent="-184150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10.Разложили 48кг яблок и 18кг груш в одинаковые </a:t>
            </a:r>
          </a:p>
          <a:p>
            <a:pPr marL="269875" indent="-184150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  ящики по 6кг в каждый. Сколько ящиков для </a:t>
            </a:r>
          </a:p>
          <a:p>
            <a:pPr marL="269875" indent="-184150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  фруктов потребовалось?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165304"/>
            <a:ext cx="74168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+mn-lt"/>
              </a:rPr>
              <a:t>82   58   22   68   31   80   40дм   в 2 раза   84см²   11</a:t>
            </a:r>
            <a:endParaRPr lang="ru-RU" sz="26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7425052" y="3717032"/>
            <a:ext cx="1718948" cy="2235300"/>
            <a:chOff x="4067945" y="3881312"/>
            <a:chExt cx="2088232" cy="2621212"/>
          </a:xfrm>
        </p:grpSpPr>
        <p:pic>
          <p:nvPicPr>
            <p:cNvPr id="7" name="Picture 4" descr="http://kira-scrap.ru/KATALOG/OSENY/1/0_14c563_418f7d00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67945" y="3881312"/>
              <a:ext cx="2088232" cy="262121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4644010" y="5203329"/>
              <a:ext cx="1008112" cy="8734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44008" y="5232348"/>
              <a:ext cx="941284" cy="757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dirty="0" smtClean="0">
                  <a:ln w="38100">
                    <a:solidFill>
                      <a:srgbClr val="FFFF00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AGCooperCyr" pitchFamily="34" charset="0"/>
                </a:rPr>
                <a:t>10</a:t>
              </a:r>
              <a:endParaRPr lang="ru-RU" sz="3600" b="1" dirty="0">
                <a:ln w="38100"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GCooperCyr" pitchFamily="34" charset="0"/>
              </a:endParaRPr>
            </a:p>
          </p:txBody>
        </p:sp>
      </p:grp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7524328" y="378904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44016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3F1E03"/>
                </a:solidFill>
                <a:cs typeface="Times New Roman" pitchFamily="18" charset="0"/>
              </a:rPr>
              <a:t>Дмитриева О. И. Математические диктанты. 3 класс. М.: ВАКО, 2014, 48 с.</a:t>
            </a:r>
            <a:endParaRPr lang="ru-RU" sz="1800" dirty="0" smtClean="0">
              <a:solidFill>
                <a:srgbClr val="3F1E03"/>
              </a:solidFill>
              <a:cs typeface="Times New Roman" pitchFamily="18" charset="0"/>
              <a:hlinkClick r:id="rId2"/>
            </a:endParaRPr>
          </a:p>
          <a:p>
            <a:pPr algn="ctr">
              <a:buNone/>
            </a:pPr>
            <a:r>
              <a:rPr lang="ru-RU" sz="1800" dirty="0" smtClean="0">
                <a:cs typeface="Times New Roman" pitchFamily="18" charset="0"/>
                <a:hlinkClick r:id="rId2"/>
              </a:rPr>
              <a:t>Фон</a:t>
            </a:r>
            <a:endParaRPr lang="ru-RU" sz="18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cs typeface="Times New Roman" pitchFamily="18" charset="0"/>
                <a:hlinkClick r:id="rId3"/>
              </a:rPr>
              <a:t>Обезьянка</a:t>
            </a:r>
            <a:endParaRPr lang="ru-RU" sz="18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cs typeface="Times New Roman" pitchFamily="18" charset="0"/>
                <a:hlinkClick r:id="rId4"/>
              </a:rPr>
              <a:t>Обезьянка 1</a:t>
            </a:r>
            <a:endParaRPr lang="ru-RU" sz="18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cs typeface="Times New Roman" pitchFamily="18" charset="0"/>
                <a:hlinkClick r:id="rId5"/>
              </a:rPr>
              <a:t>Котёнок</a:t>
            </a:r>
            <a:endParaRPr lang="ru-RU" sz="1800" dirty="0" smtClean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200800" cy="65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CooperCyr" pitchFamily="34" charset="0"/>
                <a:cs typeface="Times New Roman" pitchFamily="18" charset="0"/>
              </a:rPr>
              <a:t>Информационные источники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CooperCyr" pitchFamily="34" charset="0"/>
              <a:cs typeface="Times New Roman" pitchFamily="18" charset="0"/>
            </a:endParaRPr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8604448" y="6309320"/>
            <a:ext cx="360040" cy="360040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70892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800" dirty="0" smtClean="0">
                <a:solidFill>
                  <a:srgbClr val="3F1E03"/>
                </a:solidFill>
                <a:latin typeface="+mn-lt"/>
                <a:ea typeface="Verdana" pitchFamily="34" charset="0"/>
                <a:cs typeface="Verdana" pitchFamily="34" charset="0"/>
              </a:rPr>
              <a:t>Работа выполнена в рамках творческой мастерской</a:t>
            </a:r>
          </a:p>
          <a:p>
            <a:pPr algn="ctr"/>
            <a:r>
              <a:rPr lang="ru-RU" sz="800" dirty="0" smtClean="0">
                <a:solidFill>
                  <a:srgbClr val="3F1E03"/>
                </a:solidFill>
                <a:latin typeface="+mn-lt"/>
                <a:ea typeface="Verdana" pitchFamily="34" charset="0"/>
                <a:cs typeface="Verdana" pitchFamily="34" charset="0"/>
              </a:rPr>
              <a:t> «Приемы </a:t>
            </a:r>
            <a:r>
              <a:rPr lang="ru-RU" sz="800" dirty="0" err="1" smtClean="0">
                <a:solidFill>
                  <a:srgbClr val="3F1E03"/>
                </a:solidFill>
                <a:latin typeface="+mn-lt"/>
                <a:ea typeface="Verdana" pitchFamily="34" charset="0"/>
                <a:cs typeface="Verdana" pitchFamily="34" charset="0"/>
              </a:rPr>
              <a:t>медиадидактики</a:t>
            </a:r>
            <a:r>
              <a:rPr lang="ru-RU" sz="800" dirty="0" smtClean="0">
                <a:solidFill>
                  <a:srgbClr val="3F1E03"/>
                </a:solidFill>
                <a:latin typeface="+mn-lt"/>
                <a:ea typeface="Verdana" pitchFamily="34" charset="0"/>
                <a:cs typeface="Verdana" pitchFamily="34" charset="0"/>
              </a:rPr>
              <a:t> в творчестве учителя» </a:t>
            </a:r>
          </a:p>
          <a:p>
            <a:pPr algn="ctr"/>
            <a:r>
              <a:rPr lang="ru-RU" sz="800" dirty="0" smtClean="0">
                <a:solidFill>
                  <a:srgbClr val="3F1E03"/>
                </a:solidFill>
                <a:latin typeface="+mn-lt"/>
                <a:ea typeface="Verdana" pitchFamily="34" charset="0"/>
                <a:cs typeface="Verdana" pitchFamily="34" charset="0"/>
              </a:rPr>
              <a:t>на сайте </a:t>
            </a:r>
            <a:r>
              <a:rPr lang="en-US" sz="800" dirty="0" smtClean="0">
                <a:solidFill>
                  <a:srgbClr val="3F1E03"/>
                </a:solidFill>
                <a:latin typeface="+mn-lt"/>
                <a:ea typeface="Verdana" pitchFamily="34" charset="0"/>
                <a:cs typeface="Verdana" pitchFamily="34" charset="0"/>
                <a:hlinkClick r:id="rId6"/>
              </a:rPr>
              <a:t>http</a:t>
            </a:r>
            <a:r>
              <a:rPr lang="en-US" sz="800" dirty="0">
                <a:solidFill>
                  <a:srgbClr val="3F1E03"/>
                </a:solidFill>
                <a:latin typeface="+mn-lt"/>
                <a:ea typeface="Verdana" pitchFamily="34" charset="0"/>
                <a:cs typeface="Verdana" pitchFamily="34" charset="0"/>
                <a:hlinkClick r:id="rId6"/>
              </a:rPr>
              <a:t>://nachalka26.ucoz.co</a:t>
            </a:r>
            <a:r>
              <a:rPr lang="en-US" sz="1400" dirty="0">
                <a:solidFill>
                  <a:srgbClr val="3F1E03"/>
                </a:solidFill>
                <a:latin typeface="+mn-lt"/>
                <a:ea typeface="Verdana" pitchFamily="34" charset="0"/>
                <a:cs typeface="Verdana" pitchFamily="34" charset="0"/>
                <a:hlinkClick r:id="rId6"/>
              </a:rPr>
              <a:t>m</a:t>
            </a:r>
            <a:endParaRPr lang="be-BY" sz="1400" dirty="0">
              <a:solidFill>
                <a:srgbClr val="3F1E03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179512" y="188640"/>
            <a:ext cx="360040" cy="432048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3F1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388424" y="188640"/>
            <a:ext cx="539552" cy="504056"/>
          </a:xfrm>
          <a:prstGeom prst="mathMultiply">
            <a:avLst/>
          </a:prstGeom>
          <a:solidFill>
            <a:schemeClr val="bg1"/>
          </a:solidFill>
          <a:ln>
            <a:solidFill>
              <a:srgbClr val="3F1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1520" y="479715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F1E03"/>
                </a:solidFill>
                <a:latin typeface="+mn-lt"/>
                <a:cs typeface="Arial" panose="020B0604020202020204" pitchFamily="34" charset="0"/>
              </a:rPr>
              <a:t>Жёлтая  стрелка поможет тебе выбрать номер диктантов. Нажав на маленькую картинку, ты откроешь  задание. Проверить себя сможешь, нажав на карточку «ответ». Вернуться назад ты сможешь, опять нажав на картинку. </a:t>
            </a:r>
            <a:endParaRPr lang="be-BY" sz="2400" b="1" dirty="0">
              <a:solidFill>
                <a:srgbClr val="3F1E03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611560" y="1484784"/>
            <a:ext cx="7272808" cy="3096344"/>
            <a:chOff x="611560" y="1268760"/>
            <a:chExt cx="7272808" cy="3096344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940152" y="1484784"/>
              <a:ext cx="1944216" cy="2880320"/>
              <a:chOff x="5940152" y="1484784"/>
              <a:chExt cx="1944216" cy="2880320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5999518" y="1519574"/>
                <a:ext cx="1687313" cy="2643904"/>
                <a:chOff x="1547664" y="3140968"/>
                <a:chExt cx="1399281" cy="2281436"/>
              </a:xfrm>
            </p:grpSpPr>
            <p:pic>
              <p:nvPicPr>
                <p:cNvPr id="10" name="Picture 2" descr="https://img-fotki.yandex.ru/get/15515/200418627.db/0_14c53b_567e7315_M.png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1547664" y="3140968"/>
                  <a:ext cx="1399281" cy="2281436"/>
                </a:xfrm>
                <a:prstGeom prst="rect">
                  <a:avLst/>
                </a:prstGeom>
                <a:noFill/>
              </p:spPr>
            </p:pic>
            <p:sp>
              <p:nvSpPr>
                <p:cNvPr id="16" name="Прямоугольник 15"/>
                <p:cNvSpPr/>
                <p:nvPr/>
              </p:nvSpPr>
              <p:spPr>
                <a:xfrm>
                  <a:off x="1965675" y="4365078"/>
                  <a:ext cx="776307" cy="93204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1835696" y="4010872"/>
                  <a:ext cx="982834" cy="14075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0000" b="1" dirty="0" smtClean="0">
                      <a:ln w="38100">
                        <a:solidFill>
                          <a:srgbClr val="FFFF00"/>
                        </a:solidFill>
                      </a:ln>
                      <a:solidFill>
                        <a:srgbClr val="C00000"/>
                      </a:solidFill>
                      <a:latin typeface="AGCooperCyr" pitchFamily="34" charset="0"/>
                    </a:rPr>
                    <a:t>3</a:t>
                  </a:r>
                  <a:endParaRPr lang="ru-RU" sz="10000" b="1" dirty="0">
                    <a:ln w="38100">
                      <a:solidFill>
                        <a:srgbClr val="FFFF00"/>
                      </a:solidFill>
                    </a:ln>
                    <a:solidFill>
                      <a:srgbClr val="C00000"/>
                    </a:solidFill>
                    <a:latin typeface="AGCooperCyr" pitchFamily="34" charset="0"/>
                  </a:endParaRPr>
                </a:p>
              </p:txBody>
            </p:sp>
          </p:grpSp>
          <p:sp>
            <p:nvSpPr>
              <p:cNvPr id="24" name="Прямоугольник 23">
                <a:hlinkClick r:id="rId3" action="ppaction://hlinksldjump"/>
              </p:cNvPr>
              <p:cNvSpPr/>
              <p:nvPr/>
            </p:nvSpPr>
            <p:spPr>
              <a:xfrm>
                <a:off x="5940152" y="1484784"/>
                <a:ext cx="1944216" cy="2880320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347864" y="1268760"/>
              <a:ext cx="2304256" cy="3024336"/>
              <a:chOff x="3347864" y="1268760"/>
              <a:chExt cx="2304256" cy="3024336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3347864" y="1412776"/>
                <a:ext cx="2228850" cy="2857500"/>
                <a:chOff x="3491880" y="3501008"/>
                <a:chExt cx="2228850" cy="2857500"/>
              </a:xfrm>
            </p:grpSpPr>
            <p:pic>
              <p:nvPicPr>
                <p:cNvPr id="3080" name="Picture 8" descr="http://kira-scrap.ru/KATALOG/OFORMLENIE/2/0_11caaa_a8889f76_M.pn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3491880" y="3501008"/>
                  <a:ext cx="2228850" cy="2857500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3707904" y="4437112"/>
                  <a:ext cx="1800200" cy="16312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/>
                  <a:r>
                    <a:rPr lang="ru-RU" sz="10000" b="1" dirty="0" smtClean="0">
                      <a:ln w="38100">
                        <a:solidFill>
                          <a:srgbClr val="FFFF00"/>
                        </a:solidFill>
                      </a:ln>
                      <a:solidFill>
                        <a:srgbClr val="C00000"/>
                      </a:solidFill>
                      <a:latin typeface="AGCooperCyr" pitchFamily="34" charset="0"/>
                    </a:rPr>
                    <a:t>2</a:t>
                  </a:r>
                  <a:endParaRPr lang="ru-RU" sz="10000" b="1" dirty="0">
                    <a:ln w="38100">
                      <a:solidFill>
                        <a:srgbClr val="FFFF00"/>
                      </a:solidFill>
                    </a:ln>
                    <a:solidFill>
                      <a:srgbClr val="C00000"/>
                    </a:solidFill>
                    <a:latin typeface="AGCooperCyr" pitchFamily="34" charset="0"/>
                  </a:endParaRPr>
                </a:p>
              </p:txBody>
            </p:sp>
          </p:grpSp>
          <p:sp>
            <p:nvSpPr>
              <p:cNvPr id="25" name="Прямоугольник 24">
                <a:hlinkClick r:id="rId5" action="ppaction://hlinksldjump"/>
              </p:cNvPr>
              <p:cNvSpPr/>
              <p:nvPr/>
            </p:nvSpPr>
            <p:spPr>
              <a:xfrm>
                <a:off x="3347864" y="1268760"/>
                <a:ext cx="2304256" cy="3024336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11560" y="1268760"/>
              <a:ext cx="2313500" cy="3096344"/>
              <a:chOff x="611560" y="1268760"/>
              <a:chExt cx="2313500" cy="3096344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836828" y="1530920"/>
                <a:ext cx="2088232" cy="2621212"/>
                <a:chOff x="4067945" y="3881312"/>
                <a:chExt cx="2088232" cy="2621212"/>
              </a:xfrm>
            </p:grpSpPr>
            <p:pic>
              <p:nvPicPr>
                <p:cNvPr id="8" name="Picture 4" descr="http://kira-scrap.ru/KATALOG/OSENY/1/0_14c563_418f7d00_M.png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4067945" y="3881312"/>
                  <a:ext cx="2088232" cy="2621212"/>
                </a:xfrm>
                <a:prstGeom prst="rect">
                  <a:avLst/>
                </a:prstGeom>
                <a:noFill/>
              </p:spPr>
            </p:pic>
            <p:sp>
              <p:nvSpPr>
                <p:cNvPr id="18" name="Прямоугольник 17"/>
                <p:cNvSpPr/>
                <p:nvPr/>
              </p:nvSpPr>
              <p:spPr>
                <a:xfrm>
                  <a:off x="4644009" y="5203329"/>
                  <a:ext cx="1008112" cy="10801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4644008" y="4797152"/>
                  <a:ext cx="941284" cy="16312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0000" b="1" dirty="0" smtClean="0">
                      <a:ln w="38100">
                        <a:solidFill>
                          <a:srgbClr val="FFFF00"/>
                        </a:solidFill>
                      </a:ln>
                      <a:solidFill>
                        <a:srgbClr val="C00000"/>
                      </a:solidFill>
                      <a:latin typeface="AGCooperCyr" pitchFamily="34" charset="0"/>
                    </a:rPr>
                    <a:t>1</a:t>
                  </a:r>
                  <a:endParaRPr lang="ru-RU" sz="10000" b="1" dirty="0">
                    <a:ln w="38100">
                      <a:solidFill>
                        <a:srgbClr val="FFFF00"/>
                      </a:solidFill>
                    </a:ln>
                    <a:solidFill>
                      <a:srgbClr val="C00000"/>
                    </a:solidFill>
                    <a:latin typeface="AGCooperCyr" pitchFamily="34" charset="0"/>
                  </a:endParaRPr>
                </a:p>
              </p:txBody>
            </p:sp>
          </p:grpSp>
          <p:sp>
            <p:nvSpPr>
              <p:cNvPr id="26" name="Прямоугольник 25">
                <a:hlinkClick r:id="rId7" action="ppaction://hlinksldjump"/>
              </p:cNvPr>
              <p:cNvSpPr/>
              <p:nvPr/>
            </p:nvSpPr>
            <p:spPr>
              <a:xfrm>
                <a:off x="611560" y="1268760"/>
                <a:ext cx="2304256" cy="3096344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  <a:noFill/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 от 1 до 100.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Табличное умножение и деление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83568" y="1484784"/>
            <a:ext cx="7128792" cy="3096344"/>
            <a:chOff x="683568" y="1484784"/>
            <a:chExt cx="7128792" cy="3096344"/>
          </a:xfrm>
        </p:grpSpPr>
        <p:grpSp>
          <p:nvGrpSpPr>
            <p:cNvPr id="39" name="Группа 16"/>
            <p:cNvGrpSpPr/>
            <p:nvPr/>
          </p:nvGrpSpPr>
          <p:grpSpPr>
            <a:xfrm>
              <a:off x="5999518" y="1735598"/>
              <a:ext cx="1687313" cy="2748554"/>
              <a:chOff x="1547664" y="3140968"/>
              <a:chExt cx="1399281" cy="2371739"/>
            </a:xfrm>
          </p:grpSpPr>
          <p:pic>
            <p:nvPicPr>
              <p:cNvPr id="50" name="Picture 2" descr="https://img-fotki.yandex.ru/get/15515/200418627.db/0_14c53b_567e7315_M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547664" y="3140968"/>
                <a:ext cx="1399281" cy="2281436"/>
              </a:xfrm>
              <a:prstGeom prst="rect">
                <a:avLst/>
              </a:prstGeom>
              <a:noFill/>
            </p:spPr>
          </p:pic>
          <p:sp>
            <p:nvSpPr>
              <p:cNvPr id="51" name="Прямоугольник 50"/>
              <p:cNvSpPr/>
              <p:nvPr/>
            </p:nvSpPr>
            <p:spPr>
              <a:xfrm>
                <a:off x="1965675" y="4365078"/>
                <a:ext cx="776307" cy="9320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1835696" y="4105124"/>
                <a:ext cx="982834" cy="1407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0" b="1" dirty="0" smtClean="0">
                    <a:ln w="38100">
                      <a:solidFill>
                        <a:srgbClr val="FFFF00"/>
                      </a:solidFill>
                    </a:ln>
                    <a:solidFill>
                      <a:srgbClr val="0070C0"/>
                    </a:solidFill>
                    <a:latin typeface="AGCooperCyr" pitchFamily="34" charset="0"/>
                  </a:rPr>
                  <a:t>6</a:t>
                </a:r>
                <a:endParaRPr lang="ru-RU" sz="10000" b="1" dirty="0">
                  <a:ln w="38100">
                    <a:solidFill>
                      <a:srgbClr val="FFFF00"/>
                    </a:solidFill>
                  </a:ln>
                  <a:solidFill>
                    <a:srgbClr val="0070C0"/>
                  </a:solidFill>
                  <a:latin typeface="AGCooperCyr" pitchFamily="34" charset="0"/>
                </a:endParaRPr>
              </a:p>
            </p:txBody>
          </p:sp>
        </p:grpSp>
        <p:grpSp>
          <p:nvGrpSpPr>
            <p:cNvPr id="40" name="Группа 13"/>
            <p:cNvGrpSpPr/>
            <p:nvPr/>
          </p:nvGrpSpPr>
          <p:grpSpPr>
            <a:xfrm>
              <a:off x="3347864" y="1628800"/>
              <a:ext cx="2228850" cy="2857500"/>
              <a:chOff x="3491880" y="3501008"/>
              <a:chExt cx="2228850" cy="2857500"/>
            </a:xfrm>
          </p:grpSpPr>
          <p:pic>
            <p:nvPicPr>
              <p:cNvPr id="48" name="Picture 8" descr="http://kira-scrap.ru/KATALOG/OFORMLENIE/2/0_11caaa_a8889f76_M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491880" y="3501008"/>
                <a:ext cx="2228850" cy="2857500"/>
              </a:xfrm>
              <a:prstGeom prst="rect">
                <a:avLst/>
              </a:prstGeom>
              <a:noFill/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3707904" y="4437112"/>
                <a:ext cx="1800200" cy="16312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ru-RU" sz="10000" b="1" dirty="0" smtClean="0">
                    <a:ln w="38100">
                      <a:solidFill>
                        <a:srgbClr val="FFFF00"/>
                      </a:solidFill>
                    </a:ln>
                    <a:solidFill>
                      <a:srgbClr val="0070C0"/>
                    </a:solidFill>
                    <a:latin typeface="AGCooperCyr" pitchFamily="34" charset="0"/>
                  </a:rPr>
                  <a:t>5</a:t>
                </a:r>
                <a:endParaRPr lang="ru-RU" sz="10000" b="1" dirty="0">
                  <a:ln w="38100">
                    <a:solidFill>
                      <a:srgbClr val="FFFF00"/>
                    </a:solidFill>
                  </a:ln>
                  <a:solidFill>
                    <a:srgbClr val="0070C0"/>
                  </a:solidFill>
                  <a:latin typeface="AGCooperCyr" pitchFamily="34" charset="0"/>
                </a:endParaRPr>
              </a:p>
            </p:txBody>
          </p:sp>
        </p:grpSp>
        <p:grpSp>
          <p:nvGrpSpPr>
            <p:cNvPr id="41" name="Группа 19"/>
            <p:cNvGrpSpPr/>
            <p:nvPr/>
          </p:nvGrpSpPr>
          <p:grpSpPr>
            <a:xfrm>
              <a:off x="836828" y="1746944"/>
              <a:ext cx="2088232" cy="2621212"/>
              <a:chOff x="4067945" y="3881312"/>
              <a:chExt cx="2088232" cy="2621212"/>
            </a:xfrm>
          </p:grpSpPr>
          <p:pic>
            <p:nvPicPr>
              <p:cNvPr id="45" name="Picture 4" descr="http://kira-scrap.ru/KATALOG/OSENY/1/0_14c563_418f7d00_M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067945" y="3881312"/>
                <a:ext cx="2088232" cy="2621212"/>
              </a:xfrm>
              <a:prstGeom prst="rect">
                <a:avLst/>
              </a:prstGeom>
              <a:noFill/>
            </p:spPr>
          </p:pic>
          <p:sp>
            <p:nvSpPr>
              <p:cNvPr id="46" name="Прямоугольник 45"/>
              <p:cNvSpPr/>
              <p:nvPr/>
            </p:nvSpPr>
            <p:spPr>
              <a:xfrm>
                <a:off x="4644009" y="5203329"/>
                <a:ext cx="1008112" cy="10801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4644008" y="4843288"/>
                <a:ext cx="941284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0" b="1" dirty="0" smtClean="0">
                    <a:ln w="38100">
                      <a:solidFill>
                        <a:srgbClr val="FFFF00"/>
                      </a:solidFill>
                    </a:ln>
                    <a:solidFill>
                      <a:srgbClr val="0070C0"/>
                    </a:solidFill>
                    <a:latin typeface="AGCooperCyr" pitchFamily="34" charset="0"/>
                  </a:rPr>
                  <a:t>4</a:t>
                </a:r>
                <a:endParaRPr lang="ru-RU" sz="10000" b="1" dirty="0">
                  <a:ln w="38100">
                    <a:solidFill>
                      <a:srgbClr val="FFFF00"/>
                    </a:solidFill>
                  </a:ln>
                  <a:solidFill>
                    <a:srgbClr val="0070C0"/>
                  </a:solidFill>
                  <a:latin typeface="AGCooperCyr" pitchFamily="34" charset="0"/>
                </a:endParaRPr>
              </a:p>
            </p:txBody>
          </p:sp>
        </p:grpSp>
        <p:sp>
          <p:nvSpPr>
            <p:cNvPr id="42" name="Прямоугольник 41">
              <a:hlinkClick r:id="rId8" action="ppaction://hlinksldjump"/>
            </p:cNvPr>
            <p:cNvSpPr/>
            <p:nvPr/>
          </p:nvSpPr>
          <p:spPr>
            <a:xfrm>
              <a:off x="683568" y="1484784"/>
              <a:ext cx="2304256" cy="30963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hlinkClick r:id="rId9" action="ppaction://hlinksldjump"/>
            </p:cNvPr>
            <p:cNvSpPr/>
            <p:nvPr/>
          </p:nvSpPr>
          <p:spPr>
            <a:xfrm>
              <a:off x="3347864" y="1484784"/>
              <a:ext cx="2304256" cy="3024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hlinkClick r:id="rId10" action="ppaction://hlinksldjump"/>
            </p:cNvPr>
            <p:cNvSpPr/>
            <p:nvPr/>
          </p:nvSpPr>
          <p:spPr>
            <a:xfrm>
              <a:off x="5868144" y="1628800"/>
              <a:ext cx="1944216" cy="28803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971600" y="332656"/>
            <a:ext cx="72008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Площадь. Единицы площади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55576" y="1484784"/>
            <a:ext cx="7128792" cy="3168352"/>
            <a:chOff x="755576" y="1484784"/>
            <a:chExt cx="7128792" cy="3168352"/>
          </a:xfrm>
        </p:grpSpPr>
        <p:grpSp>
          <p:nvGrpSpPr>
            <p:cNvPr id="55" name="Группа 16"/>
            <p:cNvGrpSpPr/>
            <p:nvPr/>
          </p:nvGrpSpPr>
          <p:grpSpPr>
            <a:xfrm>
              <a:off x="5999518" y="1735598"/>
              <a:ext cx="1687313" cy="2643904"/>
              <a:chOff x="1547664" y="3140968"/>
              <a:chExt cx="1399281" cy="2281436"/>
            </a:xfrm>
          </p:grpSpPr>
          <p:pic>
            <p:nvPicPr>
              <p:cNvPr id="66" name="Picture 2" descr="https://img-fotki.yandex.ru/get/15515/200418627.db/0_14c53b_567e7315_M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547664" y="3140968"/>
                <a:ext cx="1399281" cy="2281436"/>
              </a:xfrm>
              <a:prstGeom prst="rect">
                <a:avLst/>
              </a:prstGeom>
              <a:noFill/>
            </p:spPr>
          </p:pic>
          <p:sp>
            <p:nvSpPr>
              <p:cNvPr id="67" name="Прямоугольник 66"/>
              <p:cNvSpPr/>
              <p:nvPr/>
            </p:nvSpPr>
            <p:spPr>
              <a:xfrm>
                <a:off x="1965675" y="4365078"/>
                <a:ext cx="776307" cy="9320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835696" y="3980852"/>
                <a:ext cx="982834" cy="1407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0" b="1" dirty="0" smtClean="0">
                    <a:ln w="3810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latin typeface="AGCooperCyr" pitchFamily="34" charset="0"/>
                  </a:rPr>
                  <a:t>9</a:t>
                </a:r>
                <a:endParaRPr lang="ru-RU" sz="10000" b="1" dirty="0">
                  <a:ln w="38100">
                    <a:solidFill>
                      <a:srgbClr val="FFFF00"/>
                    </a:solidFill>
                  </a:ln>
                  <a:solidFill>
                    <a:srgbClr val="00B050"/>
                  </a:solidFill>
                  <a:latin typeface="AGCooperCyr" pitchFamily="34" charset="0"/>
                </a:endParaRPr>
              </a:p>
            </p:txBody>
          </p:sp>
        </p:grpSp>
        <p:grpSp>
          <p:nvGrpSpPr>
            <p:cNvPr id="56" name="Группа 13"/>
            <p:cNvGrpSpPr/>
            <p:nvPr/>
          </p:nvGrpSpPr>
          <p:grpSpPr>
            <a:xfrm>
              <a:off x="3347864" y="1628800"/>
              <a:ext cx="2228850" cy="2857500"/>
              <a:chOff x="3491880" y="3501008"/>
              <a:chExt cx="2228850" cy="2857500"/>
            </a:xfrm>
          </p:grpSpPr>
          <p:pic>
            <p:nvPicPr>
              <p:cNvPr id="64" name="Picture 8" descr="http://kira-scrap.ru/KATALOG/OFORMLENIE/2/0_11caaa_a8889f76_M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491880" y="3501008"/>
                <a:ext cx="2228850" cy="2857500"/>
              </a:xfrm>
              <a:prstGeom prst="rect">
                <a:avLst/>
              </a:prstGeom>
              <a:noFill/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3707904" y="4509120"/>
                <a:ext cx="1800200" cy="16312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ru-RU" sz="10000" b="1" dirty="0" smtClean="0">
                    <a:ln w="3810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latin typeface="AGCooperCyr" pitchFamily="34" charset="0"/>
                  </a:rPr>
                  <a:t>8</a:t>
                </a:r>
                <a:endParaRPr lang="ru-RU" sz="10000" b="1" dirty="0">
                  <a:ln w="38100">
                    <a:solidFill>
                      <a:srgbClr val="FFFF00"/>
                    </a:solidFill>
                  </a:ln>
                  <a:solidFill>
                    <a:srgbClr val="00B050"/>
                  </a:solidFill>
                  <a:latin typeface="AGCooperCyr" pitchFamily="34" charset="0"/>
                </a:endParaRPr>
              </a:p>
            </p:txBody>
          </p:sp>
        </p:grpSp>
        <p:grpSp>
          <p:nvGrpSpPr>
            <p:cNvPr id="57" name="Группа 19"/>
            <p:cNvGrpSpPr/>
            <p:nvPr/>
          </p:nvGrpSpPr>
          <p:grpSpPr>
            <a:xfrm>
              <a:off x="836828" y="1746944"/>
              <a:ext cx="2088232" cy="2621212"/>
              <a:chOff x="4067945" y="3881312"/>
              <a:chExt cx="2088232" cy="2621212"/>
            </a:xfrm>
          </p:grpSpPr>
          <p:pic>
            <p:nvPicPr>
              <p:cNvPr id="61" name="Picture 4" descr="http://kira-scrap.ru/KATALOG/OSENY/1/0_14c563_418f7d00_M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067945" y="3881312"/>
                <a:ext cx="2088232" cy="2621212"/>
              </a:xfrm>
              <a:prstGeom prst="rect">
                <a:avLst/>
              </a:prstGeom>
              <a:noFill/>
            </p:spPr>
          </p:pic>
          <p:sp>
            <p:nvSpPr>
              <p:cNvPr id="62" name="Прямоугольник 61"/>
              <p:cNvSpPr/>
              <p:nvPr/>
            </p:nvSpPr>
            <p:spPr>
              <a:xfrm>
                <a:off x="4644009" y="5203329"/>
                <a:ext cx="1008112" cy="10801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644008" y="4771280"/>
                <a:ext cx="941284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0" b="1" dirty="0" smtClean="0">
                    <a:ln w="3810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latin typeface="AGCooperCyr" pitchFamily="34" charset="0"/>
                  </a:rPr>
                  <a:t>7</a:t>
                </a:r>
                <a:endParaRPr lang="ru-RU" sz="10000" b="1" dirty="0">
                  <a:ln w="38100">
                    <a:solidFill>
                      <a:srgbClr val="FFFF00"/>
                    </a:solidFill>
                  </a:ln>
                  <a:solidFill>
                    <a:srgbClr val="00B050"/>
                  </a:solidFill>
                  <a:latin typeface="AGCooperCyr" pitchFamily="34" charset="0"/>
                </a:endParaRPr>
              </a:p>
            </p:txBody>
          </p:sp>
        </p:grpSp>
        <p:sp>
          <p:nvSpPr>
            <p:cNvPr id="58" name="Прямоугольник 57">
              <a:hlinkClick r:id="rId11" action="ppaction://hlinksldjump"/>
            </p:cNvPr>
            <p:cNvSpPr/>
            <p:nvPr/>
          </p:nvSpPr>
          <p:spPr>
            <a:xfrm>
              <a:off x="755576" y="1484784"/>
              <a:ext cx="2304256" cy="30963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hlinkClick r:id="rId12" action="ppaction://hlinksldjump"/>
            </p:cNvPr>
            <p:cNvSpPr/>
            <p:nvPr/>
          </p:nvSpPr>
          <p:spPr>
            <a:xfrm>
              <a:off x="3275856" y="1484784"/>
              <a:ext cx="2304256" cy="30243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hlinkClick r:id="rId13" action="ppaction://hlinksldjump"/>
            </p:cNvPr>
            <p:cNvSpPr/>
            <p:nvPr/>
          </p:nvSpPr>
          <p:spPr>
            <a:xfrm>
              <a:off x="5940152" y="1772816"/>
              <a:ext cx="1944216" cy="28803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Заголовок 1"/>
          <p:cNvSpPr txBox="1">
            <a:spLocks/>
          </p:cNvSpPr>
          <p:nvPr/>
        </p:nvSpPr>
        <p:spPr bwMode="auto">
          <a:xfrm>
            <a:off x="971600" y="332656"/>
            <a:ext cx="72008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Доли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755576" y="1412776"/>
            <a:ext cx="7056784" cy="3168352"/>
            <a:chOff x="755576" y="1412776"/>
            <a:chExt cx="7056784" cy="3168352"/>
          </a:xfrm>
        </p:grpSpPr>
        <p:grpSp>
          <p:nvGrpSpPr>
            <p:cNvPr id="71" name="Группа 16"/>
            <p:cNvGrpSpPr/>
            <p:nvPr/>
          </p:nvGrpSpPr>
          <p:grpSpPr>
            <a:xfrm>
              <a:off x="5999518" y="1735599"/>
              <a:ext cx="1687313" cy="2643904"/>
              <a:chOff x="1547664" y="3140968"/>
              <a:chExt cx="1399281" cy="2281436"/>
            </a:xfrm>
          </p:grpSpPr>
          <p:pic>
            <p:nvPicPr>
              <p:cNvPr id="81" name="Picture 2" descr="https://img-fotki.yandex.ru/get/15515/200418627.db/0_14c53b_567e7315_M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547664" y="3140968"/>
                <a:ext cx="1399281" cy="2281436"/>
              </a:xfrm>
              <a:prstGeom prst="rect">
                <a:avLst/>
              </a:prstGeom>
              <a:noFill/>
            </p:spPr>
          </p:pic>
          <p:sp>
            <p:nvSpPr>
              <p:cNvPr id="82" name="Прямоугольник 81"/>
              <p:cNvSpPr/>
              <p:nvPr/>
            </p:nvSpPr>
            <p:spPr>
              <a:xfrm>
                <a:off x="1797012" y="4365078"/>
                <a:ext cx="1074886" cy="9320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1677580" y="4167259"/>
                <a:ext cx="1254033" cy="1142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0" b="1" dirty="0" smtClean="0">
                    <a:ln w="38100">
                      <a:solidFill>
                        <a:srgbClr val="FFFF00"/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AGCooperCyr" pitchFamily="34" charset="0"/>
                  </a:rPr>
                  <a:t>12</a:t>
                </a:r>
                <a:endParaRPr lang="ru-RU" sz="8000" b="1" dirty="0">
                  <a:ln w="38100">
                    <a:solidFill>
                      <a:srgbClr val="FFFF00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AGCooperCyr" pitchFamily="34" charset="0"/>
                </a:endParaRPr>
              </a:p>
            </p:txBody>
          </p:sp>
        </p:grpSp>
        <p:grpSp>
          <p:nvGrpSpPr>
            <p:cNvPr id="72" name="Группа 13"/>
            <p:cNvGrpSpPr/>
            <p:nvPr/>
          </p:nvGrpSpPr>
          <p:grpSpPr>
            <a:xfrm>
              <a:off x="3347864" y="1628800"/>
              <a:ext cx="2228850" cy="2857500"/>
              <a:chOff x="3491880" y="3501008"/>
              <a:chExt cx="2228850" cy="2857500"/>
            </a:xfrm>
          </p:grpSpPr>
          <p:pic>
            <p:nvPicPr>
              <p:cNvPr id="79" name="Picture 8" descr="http://kira-scrap.ru/KATALOG/OFORMLENIE/2/0_11caaa_a8889f76_M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491880" y="3501008"/>
                <a:ext cx="2228850" cy="2857500"/>
              </a:xfrm>
              <a:prstGeom prst="rect">
                <a:avLst/>
              </a:prstGeom>
              <a:noFill/>
            </p:spPr>
          </p:pic>
          <p:sp>
            <p:nvSpPr>
              <p:cNvPr id="80" name="TextBox 79">
                <a:hlinkClick r:id="rId14" action="ppaction://hlinksldjump"/>
              </p:cNvPr>
              <p:cNvSpPr txBox="1"/>
              <p:nvPr/>
            </p:nvSpPr>
            <p:spPr>
              <a:xfrm>
                <a:off x="3707904" y="4653136"/>
                <a:ext cx="1800200" cy="132343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ru-RU" sz="8000" b="1" dirty="0" smtClean="0">
                    <a:ln w="38100">
                      <a:solidFill>
                        <a:srgbClr val="FFFF00"/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AGCooperCyr" pitchFamily="34" charset="0"/>
                  </a:rPr>
                  <a:t>11</a:t>
                </a:r>
                <a:endParaRPr lang="ru-RU" sz="8000" b="1" dirty="0">
                  <a:ln w="38100">
                    <a:solidFill>
                      <a:srgbClr val="FFFF00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AGCooperCyr" pitchFamily="34" charset="0"/>
                </a:endParaRPr>
              </a:p>
            </p:txBody>
          </p:sp>
        </p:grpSp>
        <p:grpSp>
          <p:nvGrpSpPr>
            <p:cNvPr id="73" name="Группа 19"/>
            <p:cNvGrpSpPr/>
            <p:nvPr/>
          </p:nvGrpSpPr>
          <p:grpSpPr>
            <a:xfrm>
              <a:off x="836828" y="1746944"/>
              <a:ext cx="2088232" cy="2621212"/>
              <a:chOff x="4067945" y="3881312"/>
              <a:chExt cx="2088232" cy="2621212"/>
            </a:xfrm>
          </p:grpSpPr>
          <p:pic>
            <p:nvPicPr>
              <p:cNvPr id="76" name="Picture 4" descr="http://kira-scrap.ru/KATALOG/OSENY/1/0_14c563_418f7d00_M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067945" y="3881312"/>
                <a:ext cx="2088232" cy="2621212"/>
              </a:xfrm>
              <a:prstGeom prst="rect">
                <a:avLst/>
              </a:prstGeom>
              <a:noFill/>
            </p:spPr>
          </p:pic>
          <p:sp>
            <p:nvSpPr>
              <p:cNvPr id="77" name="Прямоугольник 76"/>
              <p:cNvSpPr/>
              <p:nvPr/>
            </p:nvSpPr>
            <p:spPr>
              <a:xfrm>
                <a:off x="4490749" y="5203329"/>
                <a:ext cx="1368152" cy="10801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4346733" y="4987304"/>
                <a:ext cx="158417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0" b="1" dirty="0" smtClean="0">
                    <a:ln w="38100">
                      <a:solidFill>
                        <a:srgbClr val="FFFF00"/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  <a:latin typeface="AGCooperCyr" pitchFamily="34" charset="0"/>
                  </a:rPr>
                  <a:t>10</a:t>
                </a:r>
                <a:endParaRPr lang="ru-RU" sz="8000" b="1" dirty="0">
                  <a:ln w="38100">
                    <a:solidFill>
                      <a:srgbClr val="FFFF00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AGCooperCyr" pitchFamily="34" charset="0"/>
                </a:endParaRPr>
              </a:p>
            </p:txBody>
          </p:sp>
        </p:grpSp>
        <p:sp>
          <p:nvSpPr>
            <p:cNvPr id="74" name="Прямоугольник 73">
              <a:hlinkClick r:id="rId15" action="ppaction://hlinksldjump"/>
            </p:cNvPr>
            <p:cNvSpPr/>
            <p:nvPr/>
          </p:nvSpPr>
          <p:spPr>
            <a:xfrm>
              <a:off x="755576" y="1412776"/>
              <a:ext cx="2304256" cy="30963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рямоугольник 74">
              <a:hlinkClick r:id="rId16" action="ppaction://hlinksldjump"/>
            </p:cNvPr>
            <p:cNvSpPr/>
            <p:nvPr/>
          </p:nvSpPr>
          <p:spPr>
            <a:xfrm>
              <a:off x="5868144" y="1700808"/>
              <a:ext cx="1944216" cy="288032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4" name="Заголовок 1"/>
          <p:cNvSpPr txBox="1">
            <a:spLocks/>
          </p:cNvSpPr>
          <p:nvPr/>
        </p:nvSpPr>
        <p:spPr bwMode="auto">
          <a:xfrm>
            <a:off x="971600" y="332656"/>
            <a:ext cx="72008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Числа от 1 до 100.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Внетабличное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умножение и деление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8172400" y="1700808"/>
            <a:ext cx="648072" cy="2880320"/>
          </a:xfrm>
          <a:prstGeom prst="homePlate">
            <a:avLst/>
          </a:prstGeom>
          <a:solidFill>
            <a:srgbClr val="FFFF00"/>
          </a:solidFill>
          <a:ln w="38100">
            <a:solidFill>
              <a:srgbClr val="3F1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3" grpId="0"/>
      <p:bldP spid="53" grpId="1"/>
      <p:bldP spid="69" grpId="0"/>
      <p:bldP spid="69" grpId="1"/>
      <p:bldP spid="84" grpId="0"/>
      <p:bldP spid="8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920880" cy="5544616"/>
          </a:xfrm>
        </p:spPr>
        <p:txBody>
          <a:bodyPr numCol="1"/>
          <a:lstStyle/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Первый множитель 9, второй множитель 3. Найди произведение.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частное чисел 18 и 6.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Чему равна длина ломаной их трёх звеньев, если длина каждого звена составляет 7см? 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сумму чисел 75 и 9.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91 уменьши на 8.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5 умножь на 3 и уменьши на 7.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миллиметров в 7см 1мм?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Делимое 16, делитель 2. Найди частное.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произведение чисел 9 и 2.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Белка разделила 12 орехов поровну между двумя бельчатами. Сколько орехов получил каждый бельчонок?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60932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27   3   21см   84   83   8   71мм   8   18   6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2" name="Группа 16"/>
          <p:cNvGrpSpPr/>
          <p:nvPr/>
        </p:nvGrpSpPr>
        <p:grpSpPr>
          <a:xfrm>
            <a:off x="7524328" y="3861048"/>
            <a:ext cx="1363785" cy="2084443"/>
            <a:chOff x="1547664" y="3140968"/>
            <a:chExt cx="1399281" cy="2382727"/>
          </a:xfrm>
        </p:grpSpPr>
        <p:pic>
          <p:nvPicPr>
            <p:cNvPr id="23" name="Picture 2" descr="https://img-fotki.yandex.ru/get/15515/200418627.db/0_14c53b_567e7315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47664" y="3140968"/>
              <a:ext cx="1399281" cy="2281436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1965675" y="4365078"/>
              <a:ext cx="776307" cy="9320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835696" y="3964092"/>
              <a:ext cx="982834" cy="1559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C00000"/>
                  </a:solidFill>
                  <a:latin typeface="AGCooperCyr" pitchFamily="34" charset="0"/>
                </a:rPr>
                <a:t>3</a:t>
              </a:r>
              <a:endParaRPr lang="ru-RU" sz="8000" b="1" dirty="0">
                <a:ln w="38100">
                  <a:solidFill>
                    <a:srgbClr val="FFFF00"/>
                  </a:solidFill>
                </a:ln>
                <a:solidFill>
                  <a:srgbClr val="C00000"/>
                </a:solidFill>
                <a:latin typeface="AGCooperCyr" pitchFamily="34" charset="0"/>
              </a:endParaRPr>
            </a:p>
          </p:txBody>
        </p:sp>
      </p:grpSp>
      <p:sp>
        <p:nvSpPr>
          <p:cNvPr id="26" name="Прямоугольник 25">
            <a:hlinkClick r:id="rId4" action="ppaction://hlinksldjump"/>
          </p:cNvPr>
          <p:cNvSpPr/>
          <p:nvPr/>
        </p:nvSpPr>
        <p:spPr>
          <a:xfrm>
            <a:off x="7452320" y="378904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208912" cy="5616624"/>
          </a:xfrm>
        </p:spPr>
        <p:txBody>
          <a:bodyPr numCol="1"/>
          <a:lstStyle/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частное чисел 16 и 4.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 коробке 6 карандашей. Сколько карандашей в 3 таких коробках?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карандашей по цене 3 рубля можно купить на 18 рублей?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Альбом стоит 43 рубля, а блокнот 24 рубля. На сколько рублей альбом дороже блокнота?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 сколько надо увеличить число 77, чтобы получить 83?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произведение чисел 3 и 7.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Произведение чисел 2 и 5 увеличь на 47.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61 уменьши на частное чисел 18 и 2.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 классе 30 стульев в 3 одинаковых рядах. Сколько стульев в каждом ряду?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периметр квадрата со стороной 3см.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60932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4   18   6   на 19 р.   на 6   21   57   52   10   12см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0" name="Группа 13"/>
          <p:cNvGrpSpPr/>
          <p:nvPr/>
        </p:nvGrpSpPr>
        <p:grpSpPr>
          <a:xfrm>
            <a:off x="7452320" y="3717032"/>
            <a:ext cx="1584176" cy="2209428"/>
            <a:chOff x="3491880" y="3501008"/>
            <a:chExt cx="2228850" cy="2857500"/>
          </a:xfrm>
        </p:grpSpPr>
        <p:pic>
          <p:nvPicPr>
            <p:cNvPr id="11" name="Picture 8" descr="http://kira-scrap.ru/KATALOG/OFORMLENIE/2/0_11caaa_a8889f76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91880" y="3501008"/>
              <a:ext cx="2228850" cy="28575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707904" y="4437112"/>
              <a:ext cx="1800200" cy="132343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8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C00000"/>
                  </a:solidFill>
                  <a:latin typeface="AGCooperCyr" pitchFamily="34" charset="0"/>
                </a:rPr>
                <a:t>2</a:t>
              </a:r>
              <a:endParaRPr lang="ru-RU" sz="8000" b="1" dirty="0">
                <a:ln w="38100">
                  <a:solidFill>
                    <a:srgbClr val="FFFF00"/>
                  </a:solidFill>
                </a:ln>
                <a:solidFill>
                  <a:srgbClr val="C00000"/>
                </a:solidFill>
                <a:latin typeface="AGCooperCyr" pitchFamily="34" charset="0"/>
              </a:endParaRPr>
            </a:p>
          </p:txBody>
        </p:sp>
      </p:grpSp>
      <p:sp>
        <p:nvSpPr>
          <p:cNvPr id="26" name="Прямоугольник 25">
            <a:hlinkClick r:id="rId4" action="ppaction://hlinksldjump"/>
          </p:cNvPr>
          <p:cNvSpPr/>
          <p:nvPr/>
        </p:nvSpPr>
        <p:spPr>
          <a:xfrm>
            <a:off x="7452320" y="378904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920880" cy="5544616"/>
          </a:xfrm>
        </p:spPr>
        <p:txBody>
          <a:bodyPr numCol="1"/>
          <a:lstStyle/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частное чисел 40 и 5.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произведение чисел 6 и 6.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Первый множитель 5, произведение 35. Найди второй множитель.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раз по 6 содержится в числе 30?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32 уменьши в 4 раза.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3 увеличь в 5 раз.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Сумму чисел 20 и 25 раздели на 9.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Разность чисел 82 и 76 умножь на 5.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длину ломаной из 5 звеньев, если длина каждого звена равна 4см.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Купили 7 тетрадей в линейку, а тетрадей в клетку</a:t>
            </a:r>
          </a:p>
          <a:p>
            <a:pPr marL="542925" indent="-457200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  в 6 раз больше. Сколько тетрадей всего купили?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1" y="60932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8   36   7   5 раз   8   15   5   30   20см   49  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0" name="Группа 19"/>
          <p:cNvGrpSpPr/>
          <p:nvPr/>
        </p:nvGrpSpPr>
        <p:grpSpPr>
          <a:xfrm>
            <a:off x="7425052" y="3717032"/>
            <a:ext cx="1718948" cy="2235300"/>
            <a:chOff x="4067945" y="3881312"/>
            <a:chExt cx="2088232" cy="2621212"/>
          </a:xfrm>
        </p:grpSpPr>
        <p:pic>
          <p:nvPicPr>
            <p:cNvPr id="11" name="Picture 4" descr="http://kira-scrap.ru/KATALOG/OSENY/1/0_14c563_418f7d00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67945" y="3881312"/>
              <a:ext cx="2088232" cy="2621212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4644009" y="5203329"/>
              <a:ext cx="1008112" cy="10801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44008" y="4894589"/>
              <a:ext cx="941284" cy="1551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C00000"/>
                  </a:solidFill>
                  <a:latin typeface="AGCooperCyr" pitchFamily="34" charset="0"/>
                </a:rPr>
                <a:t>1</a:t>
              </a:r>
              <a:endParaRPr lang="ru-RU" sz="8000" b="1" dirty="0">
                <a:ln w="38100">
                  <a:solidFill>
                    <a:srgbClr val="FFFF00"/>
                  </a:solidFill>
                </a:ln>
                <a:solidFill>
                  <a:srgbClr val="C00000"/>
                </a:solidFill>
                <a:latin typeface="AGCooperCyr" pitchFamily="34" charset="0"/>
              </a:endParaRPr>
            </a:p>
          </p:txBody>
        </p:sp>
      </p:grpSp>
      <p:sp>
        <p:nvSpPr>
          <p:cNvPr id="26" name="Прямоугольник 25">
            <a:hlinkClick r:id="rId4" action="ppaction://hlinksldjump"/>
          </p:cNvPr>
          <p:cNvSpPr/>
          <p:nvPr/>
        </p:nvSpPr>
        <p:spPr>
          <a:xfrm>
            <a:off x="7380312" y="378904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560840" cy="5544616"/>
          </a:xfrm>
        </p:spPr>
        <p:txBody>
          <a:bodyPr numCol="1"/>
          <a:lstStyle/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произведение чисел 8 и 7.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частное чисел 45 и 5.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Во сколько раз число 56 больше, чем число 8?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 сколько число 63 больше, чем число 9?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Чему равна площадь прямоугольника со сторонами </a:t>
            </a:r>
          </a:p>
          <a:p>
            <a:pPr marL="355600" indent="-269875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6см и 4см?</a:t>
            </a:r>
          </a:p>
          <a:p>
            <a:pPr marL="355600" indent="-269875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6. Найди длину прямоугольника, если его площадь  </a:t>
            </a:r>
          </a:p>
          <a:p>
            <a:pPr marL="355600" indent="-269875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42см², а ширина 6см.</a:t>
            </a:r>
          </a:p>
          <a:p>
            <a:pPr marL="355600" indent="-269875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7. Найди площадь квадрата со стороной 7см.</a:t>
            </a:r>
          </a:p>
          <a:p>
            <a:pPr marL="355600" indent="-269875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8. Сколько раз по 8 содержится в числе 72?</a:t>
            </a:r>
          </a:p>
          <a:p>
            <a:pPr marL="355600" indent="-269875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9 .При каком значении </a:t>
            </a:r>
            <a:r>
              <a:rPr lang="ru-RU" sz="2400" dirty="0" smtClean="0">
                <a:solidFill>
                  <a:srgbClr val="C00000"/>
                </a:solidFill>
              </a:rPr>
              <a:t>с </a:t>
            </a:r>
            <a:r>
              <a:rPr lang="ru-RU" sz="2400" dirty="0" smtClean="0">
                <a:solidFill>
                  <a:srgbClr val="3F1E03"/>
                </a:solidFill>
              </a:rPr>
              <a:t>равенство</a:t>
            </a:r>
            <a:r>
              <a:rPr lang="ru-RU" sz="2400" dirty="0" smtClean="0">
                <a:solidFill>
                  <a:srgbClr val="C00000"/>
                </a:solidFill>
              </a:rPr>
              <a:t> с · 7 = 63 </a:t>
            </a:r>
            <a:r>
              <a:rPr lang="ru-RU" sz="2400" dirty="0" smtClean="0">
                <a:solidFill>
                  <a:srgbClr val="3F1E03"/>
                </a:solidFill>
              </a:rPr>
              <a:t>верно?</a:t>
            </a:r>
          </a:p>
          <a:p>
            <a:pPr marL="355600" indent="-269875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10.Длина провода 80м. От него отрезали 6 кусков </a:t>
            </a:r>
          </a:p>
          <a:p>
            <a:pPr marL="355600" indent="-269875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 по 9м каждый. Сколько метров провода осталось?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93296"/>
            <a:ext cx="7812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+mn-lt"/>
              </a:rPr>
              <a:t>56  9  в 7 раз  на 54  24см²  7см  49см²  9 раз  9  26м</a:t>
            </a:r>
            <a:endParaRPr lang="ru-RU" sz="26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Группа 16"/>
          <p:cNvGrpSpPr/>
          <p:nvPr/>
        </p:nvGrpSpPr>
        <p:grpSpPr>
          <a:xfrm>
            <a:off x="7524328" y="3861048"/>
            <a:ext cx="1363785" cy="2115527"/>
            <a:chOff x="1547664" y="3140968"/>
            <a:chExt cx="1399281" cy="2418259"/>
          </a:xfrm>
        </p:grpSpPr>
        <p:pic>
          <p:nvPicPr>
            <p:cNvPr id="7" name="Picture 2" descr="https://img-fotki.yandex.ru/get/15515/200418627.db/0_14c53b_567e7315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47664" y="3140968"/>
              <a:ext cx="1399281" cy="2281436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965675" y="4365078"/>
              <a:ext cx="776307" cy="93204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35696" y="4046404"/>
              <a:ext cx="982834" cy="1512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0070C0"/>
                  </a:solidFill>
                  <a:latin typeface="AGCooperCyr" pitchFamily="34" charset="0"/>
                </a:rPr>
                <a:t>6</a:t>
              </a:r>
              <a:endParaRPr lang="ru-RU" sz="8000" b="1" dirty="0">
                <a:ln w="38100">
                  <a:solidFill>
                    <a:srgbClr val="FFFF00"/>
                  </a:solidFill>
                </a:ln>
                <a:solidFill>
                  <a:srgbClr val="0070C0"/>
                </a:solidFill>
                <a:latin typeface="AGCooperCyr" pitchFamily="34" charset="0"/>
              </a:endParaRPr>
            </a:p>
          </p:txBody>
        </p:sp>
      </p:grp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7452320" y="3861048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488832" cy="5616624"/>
          </a:xfrm>
        </p:spPr>
        <p:txBody>
          <a:bodyPr numCol="1"/>
          <a:lstStyle/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площадь прямоугольника со сторонами 9дм и 6дм.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Во сколько раз 1дм² больше, чем 1см²?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Чему равна площадь квадрата со стороной 7см?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 сантиметров в 8дм 3см?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значение выражения (72 – 64) · 0.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Во сколько раз число 63 больше, чем число 9?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значение произведения а · 9, если а = 9.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площадь комнаты, длина которой 8м, а ширина 6м.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Во сколько раз 1дм² меньше, чем 1м²?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В буфет привезли 7 ящиков яблок по 9кг в каждом и 21кг груш. Сколько килограммов фруктов привезли?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877272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54 дм²  в 100 раз  49см²  83см  0  в 7 раз  81  48м²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 100 раз  84кг 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7299920" y="3708648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13"/>
          <p:cNvGrpSpPr/>
          <p:nvPr/>
        </p:nvGrpSpPr>
        <p:grpSpPr>
          <a:xfrm>
            <a:off x="7452320" y="3789040"/>
            <a:ext cx="1584176" cy="2209428"/>
            <a:chOff x="3491880" y="3501008"/>
            <a:chExt cx="2228850" cy="2857500"/>
          </a:xfrm>
        </p:grpSpPr>
        <p:pic>
          <p:nvPicPr>
            <p:cNvPr id="8" name="Picture 8" descr="http://kira-scrap.ru/KATALOG/OFORMLENIE/2/0_11caaa_a8889f76_M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91880" y="3501008"/>
              <a:ext cx="2228850" cy="28575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707904" y="4339175"/>
              <a:ext cx="1800200" cy="17116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ru-RU" sz="8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0070C0"/>
                  </a:solidFill>
                  <a:latin typeface="AGCooperCyr" pitchFamily="34" charset="0"/>
                </a:rPr>
                <a:t>5</a:t>
              </a:r>
              <a:endParaRPr lang="ru-RU" sz="8000" b="1" dirty="0">
                <a:ln w="38100">
                  <a:solidFill>
                    <a:srgbClr val="FFFF00"/>
                  </a:solidFill>
                </a:ln>
                <a:solidFill>
                  <a:srgbClr val="0070C0"/>
                </a:solidFill>
                <a:latin typeface="AGCooperCyr" pitchFamily="34" charset="0"/>
              </a:endParaRPr>
            </a:p>
          </p:txBody>
        </p:sp>
      </p:grp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7452320" y="3861048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920880" cy="5544616"/>
          </a:xfrm>
        </p:spPr>
        <p:txBody>
          <a:bodyPr numCol="1"/>
          <a:lstStyle/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произведение чисел 9 и 7.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Чему равна сторона квадрата, если его площадь 36дм²?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Найди ширину прямоугольника, площадь которого 32см², а длина 8 см.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Сумму чисел 30 и 19 раздели на 7.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6 увеличь в 9 раз.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Число 72 уменьши на 9.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При каком значении </a:t>
            </a:r>
            <a:r>
              <a:rPr lang="ru-RU" sz="2400" dirty="0" smtClean="0">
                <a:solidFill>
                  <a:srgbClr val="C00000"/>
                </a:solidFill>
              </a:rPr>
              <a:t>с</a:t>
            </a:r>
            <a:r>
              <a:rPr lang="ru-RU" sz="2400" dirty="0" smtClean="0">
                <a:solidFill>
                  <a:srgbClr val="3F1E03"/>
                </a:solidFill>
              </a:rPr>
              <a:t> равенство </a:t>
            </a:r>
            <a:r>
              <a:rPr lang="ru-RU" sz="2400" dirty="0" smtClean="0">
                <a:solidFill>
                  <a:srgbClr val="C00000"/>
                </a:solidFill>
              </a:rPr>
              <a:t>30 + с = 56 </a:t>
            </a:r>
            <a:r>
              <a:rPr lang="ru-RU" sz="2400" dirty="0" smtClean="0">
                <a:solidFill>
                  <a:srgbClr val="3F1E03"/>
                </a:solidFill>
              </a:rPr>
              <a:t>верно?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квадратных дециметров в 1м²?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На сколько число 64 больше, чем число 20?</a:t>
            </a:r>
          </a:p>
          <a:p>
            <a:pPr marL="542925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Площадь картона 100см². Из него вырезали 6 квадратов по 8см² каждый. Найди площадь оставшейся части.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609329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63  6дм  4см  7  54  63  26  100дм²  на 44  52см²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7425052" y="3717032"/>
            <a:ext cx="1718948" cy="2235300"/>
            <a:chOff x="4067945" y="3881312"/>
            <a:chExt cx="2088232" cy="2621212"/>
          </a:xfrm>
        </p:grpSpPr>
        <p:pic>
          <p:nvPicPr>
            <p:cNvPr id="7" name="Picture 4" descr="http://kira-scrap.ru/KATALOG/OSENY/1/0_14c563_418f7d00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067945" y="3881312"/>
              <a:ext cx="2088232" cy="262121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4644009" y="5203329"/>
              <a:ext cx="1008112" cy="10801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44008" y="4894589"/>
              <a:ext cx="941284" cy="1551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0070C0"/>
                  </a:solidFill>
                  <a:latin typeface="AGCooperCyr" pitchFamily="34" charset="0"/>
                </a:rPr>
                <a:t>4</a:t>
              </a:r>
              <a:endParaRPr lang="ru-RU" sz="8000" b="1" dirty="0">
                <a:ln w="38100">
                  <a:solidFill>
                    <a:srgbClr val="FFFF00"/>
                  </a:solidFill>
                </a:ln>
                <a:solidFill>
                  <a:srgbClr val="0070C0"/>
                </a:solidFill>
                <a:latin typeface="AGCooperCyr" pitchFamily="34" charset="0"/>
              </a:endParaRPr>
            </a:p>
          </p:txBody>
        </p:sp>
      </p:grp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7452320" y="378904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7992888" cy="5688632"/>
          </a:xfrm>
        </p:spPr>
        <p:txBody>
          <a:bodyPr numCol="1"/>
          <a:lstStyle/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Какая доля больше: одна вторая или одна четвёртая?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Какую долю яблока составляет его половина?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дециметров в одной второй доле метра?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Длина одной четвёртой части отрезка равна 3см. Найди длину отрезка.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сантиметров в одной десятой части дециметра?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Половину тетради составляют 9 листов. Сколько всего листов в тетради?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Частное чисел 42 и 42 умножь на 64.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Произведение чисел 5 и 8 раздели на 10.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Сколько сантиметров в пятой части дециметра?</a:t>
            </a:r>
          </a:p>
          <a:p>
            <a:pPr marL="355600" indent="-269875">
              <a:buFont typeface="+mj-lt"/>
              <a:buAutoNum type="arabicPeriod"/>
            </a:pPr>
            <a:r>
              <a:rPr lang="ru-RU" sz="2400" dirty="0" smtClean="0">
                <a:solidFill>
                  <a:srgbClr val="3F1E03"/>
                </a:solidFill>
              </a:rPr>
              <a:t>От мотка провода отрезали 6м. Это составляет </a:t>
            </a:r>
          </a:p>
          <a:p>
            <a:pPr marL="452438" indent="-366713">
              <a:buNone/>
            </a:pPr>
            <a:r>
              <a:rPr lang="ru-RU" sz="2400" dirty="0" smtClean="0">
                <a:solidFill>
                  <a:srgbClr val="3F1E03"/>
                </a:solidFill>
              </a:rPr>
              <a:t>     седьмую часть всего провода. Чему равна длина всего     провода?</a:t>
            </a:r>
            <a:endParaRPr lang="ru-RU" sz="2400" dirty="0">
              <a:solidFill>
                <a:srgbClr val="3F1E0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8344" y="6093296"/>
            <a:ext cx="12241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Ответ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587727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Одна вторая  одну вторую   5дм   12см   1см  18    64    4  2см     42м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5" name="Группа 16"/>
          <p:cNvGrpSpPr/>
          <p:nvPr/>
        </p:nvGrpSpPr>
        <p:grpSpPr>
          <a:xfrm>
            <a:off x="7524328" y="3861047"/>
            <a:ext cx="1363785" cy="2016225"/>
            <a:chOff x="1547664" y="3140968"/>
            <a:chExt cx="1399281" cy="2304747"/>
          </a:xfrm>
        </p:grpSpPr>
        <p:pic>
          <p:nvPicPr>
            <p:cNvPr id="7" name="Picture 2" descr="https://img-fotki.yandex.ru/get/15515/200418627.db/0_14c53b_567e7315_M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47664" y="3140968"/>
              <a:ext cx="1399281" cy="2281436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965675" y="4293343"/>
              <a:ext cx="776307" cy="100377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835696" y="3881780"/>
              <a:ext cx="982834" cy="1563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0" b="1" dirty="0" smtClean="0">
                  <a:ln w="38100">
                    <a:solidFill>
                      <a:srgbClr val="FFFF00"/>
                    </a:solidFill>
                  </a:ln>
                  <a:solidFill>
                    <a:srgbClr val="00B050"/>
                  </a:solidFill>
                  <a:latin typeface="AGCooperCyr" pitchFamily="34" charset="0"/>
                </a:rPr>
                <a:t>9</a:t>
              </a:r>
              <a:endParaRPr lang="ru-RU" sz="8000" b="1" dirty="0">
                <a:ln w="38100">
                  <a:solidFill>
                    <a:srgbClr val="FFFF00"/>
                  </a:solidFill>
                </a:ln>
                <a:solidFill>
                  <a:srgbClr val="00B050"/>
                </a:solidFill>
                <a:latin typeface="AGCooperCyr" pitchFamily="34" charset="0"/>
              </a:endParaRPr>
            </a:p>
          </p:txBody>
        </p:sp>
      </p:grp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7452320" y="378904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2402"/>
      </a:hlink>
      <a:folHlink>
        <a:srgbClr val="4B24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1542</Words>
  <Application>Microsoft Office PowerPoint</Application>
  <PresentationFormat>Экран (4:3)</PresentationFormat>
  <Paragraphs>214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Verdana</vt:lpstr>
      <vt:lpstr>Calibri</vt:lpstr>
      <vt:lpstr>AGCooperCyr</vt:lpstr>
      <vt:lpstr>Times New Roman</vt:lpstr>
      <vt:lpstr>Tahoma</vt:lpstr>
      <vt:lpstr>Тема Office</vt:lpstr>
      <vt:lpstr>Презентация PowerPoint</vt:lpstr>
      <vt:lpstr>Числа от 1 до 100.  Табличное умножение и 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диктанты</dc:title>
  <dc:creator>Фокина Лидия Петровна</dc:creator>
  <cp:lastModifiedBy>User</cp:lastModifiedBy>
  <cp:revision>24</cp:revision>
  <dcterms:created xsi:type="dcterms:W3CDTF">2013-07-10T15:00:56Z</dcterms:created>
  <dcterms:modified xsi:type="dcterms:W3CDTF">2016-07-18T18:20:03Z</dcterms:modified>
</cp:coreProperties>
</file>